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94" r:id="rId1"/>
  </p:sldMasterIdLst>
  <p:handoutMasterIdLst>
    <p:handoutMasterId r:id="rId30"/>
  </p:handoutMasterIdLst>
  <p:sldIdLst>
    <p:sldId id="256" r:id="rId2"/>
    <p:sldId id="307" r:id="rId3"/>
    <p:sldId id="340" r:id="rId4"/>
    <p:sldId id="366" r:id="rId5"/>
    <p:sldId id="385" r:id="rId6"/>
    <p:sldId id="367" r:id="rId7"/>
    <p:sldId id="368" r:id="rId8"/>
    <p:sldId id="371" r:id="rId9"/>
    <p:sldId id="403" r:id="rId10"/>
    <p:sldId id="386" r:id="rId11"/>
    <p:sldId id="381" r:id="rId12"/>
    <p:sldId id="397" r:id="rId13"/>
    <p:sldId id="378" r:id="rId14"/>
    <p:sldId id="398" r:id="rId15"/>
    <p:sldId id="382" r:id="rId16"/>
    <p:sldId id="399" r:id="rId17"/>
    <p:sldId id="387" r:id="rId18"/>
    <p:sldId id="400" r:id="rId19"/>
    <p:sldId id="383" r:id="rId20"/>
    <p:sldId id="401" r:id="rId21"/>
    <p:sldId id="404" r:id="rId22"/>
    <p:sldId id="406" r:id="rId23"/>
    <p:sldId id="392" r:id="rId24"/>
    <p:sldId id="390" r:id="rId25"/>
    <p:sldId id="394" r:id="rId26"/>
    <p:sldId id="393" r:id="rId27"/>
    <p:sldId id="396" r:id="rId28"/>
    <p:sldId id="362" r:id="rId29"/>
  </p:sldIdLst>
  <p:sldSz cx="9144000" cy="6858000" type="screen4x3"/>
  <p:notesSz cx="6997700" cy="9283700"/>
  <p:defaultTextStyle>
    <a:defPPr>
      <a:defRPr lang="en-US"/>
    </a:defPPr>
    <a:lvl1pPr algn="l" rtl="0" eaLnBrk="0" fontAlgn="base" hangingPunct="0">
      <a:spcBef>
        <a:spcPct val="0"/>
      </a:spcBef>
      <a:spcAft>
        <a:spcPct val="0"/>
      </a:spcAft>
      <a:defRPr kern="1200">
        <a:solidFill>
          <a:schemeClr val="tx1"/>
        </a:solidFill>
        <a:latin typeface="Book Antiqua" pitchFamily="18" charset="0"/>
        <a:ea typeface="+mn-ea"/>
        <a:cs typeface="+mn-cs"/>
      </a:defRPr>
    </a:lvl1pPr>
    <a:lvl2pPr marL="457200" algn="l" rtl="0" eaLnBrk="0" fontAlgn="base" hangingPunct="0">
      <a:spcBef>
        <a:spcPct val="0"/>
      </a:spcBef>
      <a:spcAft>
        <a:spcPct val="0"/>
      </a:spcAft>
      <a:defRPr kern="1200">
        <a:solidFill>
          <a:schemeClr val="tx1"/>
        </a:solidFill>
        <a:latin typeface="Book Antiqua" pitchFamily="18" charset="0"/>
        <a:ea typeface="+mn-ea"/>
        <a:cs typeface="+mn-cs"/>
      </a:defRPr>
    </a:lvl2pPr>
    <a:lvl3pPr marL="914400" algn="l" rtl="0" eaLnBrk="0" fontAlgn="base" hangingPunct="0">
      <a:spcBef>
        <a:spcPct val="0"/>
      </a:spcBef>
      <a:spcAft>
        <a:spcPct val="0"/>
      </a:spcAft>
      <a:defRPr kern="1200">
        <a:solidFill>
          <a:schemeClr val="tx1"/>
        </a:solidFill>
        <a:latin typeface="Book Antiqua" pitchFamily="18" charset="0"/>
        <a:ea typeface="+mn-ea"/>
        <a:cs typeface="+mn-cs"/>
      </a:defRPr>
    </a:lvl3pPr>
    <a:lvl4pPr marL="1371600" algn="l" rtl="0" eaLnBrk="0" fontAlgn="base" hangingPunct="0">
      <a:spcBef>
        <a:spcPct val="0"/>
      </a:spcBef>
      <a:spcAft>
        <a:spcPct val="0"/>
      </a:spcAft>
      <a:defRPr kern="1200">
        <a:solidFill>
          <a:schemeClr val="tx1"/>
        </a:solidFill>
        <a:latin typeface="Book Antiqua" pitchFamily="18" charset="0"/>
        <a:ea typeface="+mn-ea"/>
        <a:cs typeface="+mn-cs"/>
      </a:defRPr>
    </a:lvl4pPr>
    <a:lvl5pPr marL="1828800" algn="l" rtl="0" eaLnBrk="0" fontAlgn="base" hangingPunct="0">
      <a:spcBef>
        <a:spcPct val="0"/>
      </a:spcBef>
      <a:spcAft>
        <a:spcPct val="0"/>
      </a:spcAft>
      <a:defRPr kern="1200">
        <a:solidFill>
          <a:schemeClr val="tx1"/>
        </a:solidFill>
        <a:latin typeface="Book Antiqua" pitchFamily="18" charset="0"/>
        <a:ea typeface="+mn-ea"/>
        <a:cs typeface="+mn-cs"/>
      </a:defRPr>
    </a:lvl5pPr>
    <a:lvl6pPr marL="2286000" algn="l" defTabSz="914400" rtl="0" eaLnBrk="1" latinLnBrk="0" hangingPunct="1">
      <a:defRPr kern="1200">
        <a:solidFill>
          <a:schemeClr val="tx1"/>
        </a:solidFill>
        <a:latin typeface="Book Antiqua" pitchFamily="18" charset="0"/>
        <a:ea typeface="+mn-ea"/>
        <a:cs typeface="+mn-cs"/>
      </a:defRPr>
    </a:lvl6pPr>
    <a:lvl7pPr marL="2743200" algn="l" defTabSz="914400" rtl="0" eaLnBrk="1" latinLnBrk="0" hangingPunct="1">
      <a:defRPr kern="1200">
        <a:solidFill>
          <a:schemeClr val="tx1"/>
        </a:solidFill>
        <a:latin typeface="Book Antiqua" pitchFamily="18" charset="0"/>
        <a:ea typeface="+mn-ea"/>
        <a:cs typeface="+mn-cs"/>
      </a:defRPr>
    </a:lvl7pPr>
    <a:lvl8pPr marL="3200400" algn="l" defTabSz="914400" rtl="0" eaLnBrk="1" latinLnBrk="0" hangingPunct="1">
      <a:defRPr kern="1200">
        <a:solidFill>
          <a:schemeClr val="tx1"/>
        </a:solidFill>
        <a:latin typeface="Book Antiqua" pitchFamily="18" charset="0"/>
        <a:ea typeface="+mn-ea"/>
        <a:cs typeface="+mn-cs"/>
      </a:defRPr>
    </a:lvl8pPr>
    <a:lvl9pPr marL="3657600" algn="l" defTabSz="914400" rtl="0" eaLnBrk="1" latinLnBrk="0" hangingPunct="1">
      <a:defRPr kern="1200">
        <a:solidFill>
          <a:schemeClr val="tx1"/>
        </a:solidFill>
        <a:latin typeface="Book Antiqua" pitchFamily="18"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19" autoAdjust="0"/>
    <p:restoredTop sz="94728" autoAdjust="0"/>
  </p:normalViewPr>
  <p:slideViewPr>
    <p:cSldViewPr>
      <p:cViewPr varScale="1">
        <p:scale>
          <a:sx n="70" d="100"/>
          <a:sy n="70" d="100"/>
        </p:scale>
        <p:origin x="-1386"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35874" name="Rectangle 2"/>
          <p:cNvSpPr>
            <a:spLocks noGrp="1" noChangeArrowheads="1"/>
          </p:cNvSpPr>
          <p:nvPr>
            <p:ph type="hdr" sz="quarter"/>
          </p:nvPr>
        </p:nvSpPr>
        <p:spPr bwMode="auto">
          <a:xfrm>
            <a:off x="0" y="0"/>
            <a:ext cx="3033713"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endParaRPr lang="en-AU"/>
          </a:p>
        </p:txBody>
      </p:sp>
      <p:sp>
        <p:nvSpPr>
          <p:cNvPr id="335875" name="Rectangle 3"/>
          <p:cNvSpPr>
            <a:spLocks noGrp="1" noChangeArrowheads="1"/>
          </p:cNvSpPr>
          <p:nvPr>
            <p:ph type="dt" sz="quarter" idx="1"/>
          </p:nvPr>
        </p:nvSpPr>
        <p:spPr bwMode="auto">
          <a:xfrm>
            <a:off x="3962400" y="0"/>
            <a:ext cx="3033713" cy="4635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endParaRPr lang="en-AU"/>
          </a:p>
        </p:txBody>
      </p:sp>
      <p:sp>
        <p:nvSpPr>
          <p:cNvPr id="335876" name="Rectangle 4"/>
          <p:cNvSpPr>
            <a:spLocks noGrp="1" noChangeArrowheads="1"/>
          </p:cNvSpPr>
          <p:nvPr>
            <p:ph type="ftr" sz="quarter" idx="2"/>
          </p:nvPr>
        </p:nvSpPr>
        <p:spPr bwMode="auto">
          <a:xfrm>
            <a:off x="0" y="8818563"/>
            <a:ext cx="3033713"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endParaRPr lang="en-AU"/>
          </a:p>
        </p:txBody>
      </p:sp>
      <p:sp>
        <p:nvSpPr>
          <p:cNvPr id="335877" name="Rectangle 5"/>
          <p:cNvSpPr>
            <a:spLocks noGrp="1" noChangeArrowheads="1"/>
          </p:cNvSpPr>
          <p:nvPr>
            <p:ph type="sldNum" sz="quarter" idx="3"/>
          </p:nvPr>
        </p:nvSpPr>
        <p:spPr bwMode="auto">
          <a:xfrm>
            <a:off x="3962400" y="8818563"/>
            <a:ext cx="3033713" cy="46355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atin typeface="Arial" charset="0"/>
              </a:defRPr>
            </a:lvl1pPr>
          </a:lstStyle>
          <a:p>
            <a:fld id="{3511C4E3-13F9-4275-8028-EA2C2ABB9657}" type="slidenum">
              <a:rPr lang="en-US"/>
              <a:pPr/>
              <a:t>‹#›</a:t>
            </a:fld>
            <a:endParaRPr lang="en-US"/>
          </a:p>
        </p:txBody>
      </p:sp>
    </p:spTree>
    <p:extLst>
      <p:ext uri="{BB962C8B-B14F-4D97-AF65-F5344CB8AC3E}">
        <p14:creationId xmlns:p14="http://schemas.microsoft.com/office/powerpoint/2010/main" val="3676114826"/>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4" name="AutoShape 2"/>
          <p:cNvSpPr>
            <a:spLocks noChangeArrowheads="1"/>
          </p:cNvSpPr>
          <p:nvPr/>
        </p:nvSpPr>
        <p:spPr bwMode="auto">
          <a:xfrm>
            <a:off x="228600" y="381000"/>
            <a:ext cx="8686800" cy="5638800"/>
          </a:xfrm>
          <a:prstGeom prst="roundRect">
            <a:avLst>
              <a:gd name="adj" fmla="val 7912"/>
            </a:avLst>
          </a:prstGeom>
          <a:solidFill>
            <a:schemeClr val="folHlink"/>
          </a:solidFill>
          <a:ln w="9525">
            <a:noFill/>
            <a:round/>
            <a:headEnd/>
            <a:tailEnd/>
          </a:ln>
          <a:effectLst/>
        </p:spPr>
        <p:txBody>
          <a:bodyPr wrap="none" anchor="ctr"/>
          <a:lstStyle/>
          <a:p>
            <a:pPr algn="ctr" eaLnBrk="1" hangingPunct="1"/>
            <a:endParaRPr lang="en-AU" sz="2400">
              <a:latin typeface="Times New Roman" pitchFamily="18" charset="0"/>
            </a:endParaRPr>
          </a:p>
        </p:txBody>
      </p:sp>
      <p:sp>
        <p:nvSpPr>
          <p:cNvPr id="5" name="AutoShape 3"/>
          <p:cNvSpPr>
            <a:spLocks noChangeArrowheads="1"/>
          </p:cNvSpPr>
          <p:nvPr/>
        </p:nvSpPr>
        <p:spPr bwMode="white">
          <a:xfrm>
            <a:off x="327025" y="488950"/>
            <a:ext cx="8435975" cy="4768850"/>
          </a:xfrm>
          <a:prstGeom prst="roundRect">
            <a:avLst>
              <a:gd name="adj" fmla="val 7310"/>
            </a:avLst>
          </a:prstGeom>
          <a:solidFill>
            <a:schemeClr val="bg1"/>
          </a:solidFill>
          <a:ln w="9525">
            <a:noFill/>
            <a:round/>
            <a:headEnd/>
            <a:tailEnd/>
          </a:ln>
          <a:effectLst/>
        </p:spPr>
        <p:txBody>
          <a:bodyPr wrap="none" anchor="ctr"/>
          <a:lstStyle/>
          <a:p>
            <a:pPr algn="ctr" eaLnBrk="1" hangingPunct="1"/>
            <a:endParaRPr lang="en-AU" sz="2400">
              <a:latin typeface="Times New Roman" pitchFamily="18" charset="0"/>
            </a:endParaRPr>
          </a:p>
        </p:txBody>
      </p:sp>
      <p:sp>
        <p:nvSpPr>
          <p:cNvPr id="6" name="AutoShape 4"/>
          <p:cNvSpPr>
            <a:spLocks noChangeArrowheads="1"/>
          </p:cNvSpPr>
          <p:nvPr/>
        </p:nvSpPr>
        <p:spPr bwMode="blackWhite">
          <a:xfrm>
            <a:off x="1371600" y="3338513"/>
            <a:ext cx="6400800" cy="2286000"/>
          </a:xfrm>
          <a:prstGeom prst="roundRect">
            <a:avLst>
              <a:gd name="adj" fmla="val 16667"/>
            </a:avLst>
          </a:prstGeom>
          <a:solidFill>
            <a:schemeClr val="bg1"/>
          </a:solidFill>
          <a:ln w="50800">
            <a:solidFill>
              <a:schemeClr val="bg2"/>
            </a:solidFill>
            <a:round/>
            <a:headEnd/>
            <a:tailEnd/>
          </a:ln>
          <a:effectLst/>
        </p:spPr>
        <p:txBody>
          <a:bodyPr wrap="none" anchor="ctr"/>
          <a:lstStyle/>
          <a:p>
            <a:pPr algn="ctr" eaLnBrk="1" hangingPunct="1"/>
            <a:endParaRPr lang="en-AU">
              <a:latin typeface="Arial" charset="0"/>
            </a:endParaRPr>
          </a:p>
        </p:txBody>
      </p:sp>
      <p:sp>
        <p:nvSpPr>
          <p:cNvPr id="315397" name="Rectangle 5"/>
          <p:cNvSpPr>
            <a:spLocks noGrp="1" noChangeArrowheads="1"/>
          </p:cNvSpPr>
          <p:nvPr>
            <p:ph type="ctrTitle"/>
          </p:nvPr>
        </p:nvSpPr>
        <p:spPr>
          <a:xfrm>
            <a:off x="685800" y="857250"/>
            <a:ext cx="7772400" cy="2266950"/>
          </a:xfrm>
        </p:spPr>
        <p:txBody>
          <a:bodyPr anchor="ctr" anchorCtr="1"/>
          <a:lstStyle>
            <a:lvl1pPr algn="ctr">
              <a:defRPr sz="4100" i="1"/>
            </a:lvl1pPr>
          </a:lstStyle>
          <a:p>
            <a:r>
              <a:rPr lang="en-US"/>
              <a:t>Click to edit Master title style</a:t>
            </a:r>
          </a:p>
        </p:txBody>
      </p:sp>
      <p:sp>
        <p:nvSpPr>
          <p:cNvPr id="315398" name="Rectangle 6"/>
          <p:cNvSpPr>
            <a:spLocks noGrp="1" noChangeArrowheads="1"/>
          </p:cNvSpPr>
          <p:nvPr>
            <p:ph type="subTitle" idx="1"/>
          </p:nvPr>
        </p:nvSpPr>
        <p:spPr>
          <a:xfrm>
            <a:off x="1752600" y="3567113"/>
            <a:ext cx="5410200" cy="1905000"/>
          </a:xfrm>
        </p:spPr>
        <p:txBody>
          <a:bodyPr anchor="ctr"/>
          <a:lstStyle>
            <a:lvl1pPr marL="0" indent="0" algn="ctr">
              <a:buFont typeface="Wingdings" pitchFamily="2" charset="2"/>
              <a:buNone/>
              <a:defRPr sz="3300"/>
            </a:lvl1pPr>
          </a:lstStyle>
          <a:p>
            <a:r>
              <a:rPr lang="en-US"/>
              <a:t>Click to edit Master subtitle style</a:t>
            </a:r>
          </a:p>
        </p:txBody>
      </p:sp>
      <p:sp>
        <p:nvSpPr>
          <p:cNvPr id="7" name="Rectangle 7"/>
          <p:cNvSpPr>
            <a:spLocks noGrp="1" noChangeArrowheads="1"/>
          </p:cNvSpPr>
          <p:nvPr>
            <p:ph type="dt" sz="half" idx="10"/>
          </p:nvPr>
        </p:nvSpPr>
        <p:spPr/>
        <p:txBody>
          <a:bodyPr/>
          <a:lstStyle>
            <a:lvl1pPr>
              <a:defRPr/>
            </a:lvl1pPr>
          </a:lstStyle>
          <a:p>
            <a:endParaRPr lang="en-AU"/>
          </a:p>
        </p:txBody>
      </p:sp>
      <p:sp>
        <p:nvSpPr>
          <p:cNvPr id="8" name="Rectangle 8"/>
          <p:cNvSpPr>
            <a:spLocks noGrp="1" noChangeArrowheads="1"/>
          </p:cNvSpPr>
          <p:nvPr>
            <p:ph type="ftr" sz="quarter" idx="11"/>
          </p:nvPr>
        </p:nvSpPr>
        <p:spPr>
          <a:xfrm>
            <a:off x="3352800" y="6391275"/>
            <a:ext cx="2895600" cy="457200"/>
          </a:xfrm>
        </p:spPr>
        <p:txBody>
          <a:bodyPr/>
          <a:lstStyle>
            <a:lvl1pPr>
              <a:defRPr/>
            </a:lvl1pPr>
          </a:lstStyle>
          <a:p>
            <a:endParaRPr lang="en-AU"/>
          </a:p>
        </p:txBody>
      </p:sp>
      <p:sp>
        <p:nvSpPr>
          <p:cNvPr id="9" name="Rectangle 9"/>
          <p:cNvSpPr>
            <a:spLocks noGrp="1" noChangeArrowheads="1"/>
          </p:cNvSpPr>
          <p:nvPr>
            <p:ph type="sldNum" sz="quarter" idx="12"/>
          </p:nvPr>
        </p:nvSpPr>
        <p:spPr>
          <a:xfrm>
            <a:off x="6858000" y="6391275"/>
            <a:ext cx="1600200" cy="457200"/>
          </a:xfrm>
        </p:spPr>
        <p:txBody>
          <a:bodyPr/>
          <a:lstStyle>
            <a:lvl1pPr>
              <a:defRPr/>
            </a:lvl1pPr>
          </a:lstStyle>
          <a:p>
            <a:fld id="{4FDABFFB-BF4F-4042-83C3-6F5B44D1ED9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dt" sz="half" idx="10"/>
          </p:nvPr>
        </p:nvSpPr>
        <p:spPr>
          <a:ln/>
        </p:spPr>
        <p:txBody>
          <a:bodyPr/>
          <a:lstStyle>
            <a:lvl1pPr>
              <a:defRPr/>
            </a:lvl1pPr>
          </a:lstStyle>
          <a:p>
            <a:endParaRPr lang="en-AU"/>
          </a:p>
        </p:txBody>
      </p:sp>
      <p:sp>
        <p:nvSpPr>
          <p:cNvPr id="5" name="Rectangle 5"/>
          <p:cNvSpPr>
            <a:spLocks noGrp="1" noChangeArrowheads="1"/>
          </p:cNvSpPr>
          <p:nvPr>
            <p:ph type="ftr" sz="quarter" idx="11"/>
          </p:nvPr>
        </p:nvSpPr>
        <p:spPr>
          <a:ln/>
        </p:spPr>
        <p:txBody>
          <a:bodyPr/>
          <a:lstStyle>
            <a:lvl1pPr>
              <a:defRPr/>
            </a:lvl1pPr>
          </a:lstStyle>
          <a:p>
            <a:endParaRPr lang="en-AU"/>
          </a:p>
        </p:txBody>
      </p:sp>
      <p:sp>
        <p:nvSpPr>
          <p:cNvPr id="6" name="Rectangle 6"/>
          <p:cNvSpPr>
            <a:spLocks noGrp="1" noChangeArrowheads="1"/>
          </p:cNvSpPr>
          <p:nvPr>
            <p:ph type="sldNum" sz="quarter" idx="12"/>
          </p:nvPr>
        </p:nvSpPr>
        <p:spPr>
          <a:ln/>
        </p:spPr>
        <p:txBody>
          <a:bodyPr/>
          <a:lstStyle>
            <a:lvl1pPr>
              <a:defRPr/>
            </a:lvl1pPr>
          </a:lstStyle>
          <a:p>
            <a:fld id="{BC76B240-3EEB-4389-B3A9-FA1874503E60}"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34150" y="533400"/>
            <a:ext cx="1924050" cy="5410200"/>
          </a:xfrm>
        </p:spPr>
        <p:txBody>
          <a:bodyPr vert="eaVert"/>
          <a:lstStyle/>
          <a:p>
            <a:r>
              <a:rPr lang="en-US" smtClean="0"/>
              <a:t>Click to edit Master title style</a:t>
            </a:r>
            <a:endParaRPr lang="en-SG"/>
          </a:p>
        </p:txBody>
      </p:sp>
      <p:sp>
        <p:nvSpPr>
          <p:cNvPr id="3" name="Vertical Text Placeholder 2"/>
          <p:cNvSpPr>
            <a:spLocks noGrp="1"/>
          </p:cNvSpPr>
          <p:nvPr>
            <p:ph type="body" orient="vert" idx="1"/>
          </p:nvPr>
        </p:nvSpPr>
        <p:spPr>
          <a:xfrm>
            <a:off x="762000" y="533400"/>
            <a:ext cx="5619750" cy="54102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dt" sz="half" idx="10"/>
          </p:nvPr>
        </p:nvSpPr>
        <p:spPr>
          <a:ln/>
        </p:spPr>
        <p:txBody>
          <a:bodyPr/>
          <a:lstStyle>
            <a:lvl1pPr>
              <a:defRPr/>
            </a:lvl1pPr>
          </a:lstStyle>
          <a:p>
            <a:endParaRPr lang="en-AU"/>
          </a:p>
        </p:txBody>
      </p:sp>
      <p:sp>
        <p:nvSpPr>
          <p:cNvPr id="5" name="Rectangle 5"/>
          <p:cNvSpPr>
            <a:spLocks noGrp="1" noChangeArrowheads="1"/>
          </p:cNvSpPr>
          <p:nvPr>
            <p:ph type="ftr" sz="quarter" idx="11"/>
          </p:nvPr>
        </p:nvSpPr>
        <p:spPr>
          <a:ln/>
        </p:spPr>
        <p:txBody>
          <a:bodyPr/>
          <a:lstStyle>
            <a:lvl1pPr>
              <a:defRPr/>
            </a:lvl1pPr>
          </a:lstStyle>
          <a:p>
            <a:endParaRPr lang="en-AU"/>
          </a:p>
        </p:txBody>
      </p:sp>
      <p:sp>
        <p:nvSpPr>
          <p:cNvPr id="6" name="Rectangle 6"/>
          <p:cNvSpPr>
            <a:spLocks noGrp="1" noChangeArrowheads="1"/>
          </p:cNvSpPr>
          <p:nvPr>
            <p:ph type="sldNum" sz="quarter" idx="12"/>
          </p:nvPr>
        </p:nvSpPr>
        <p:spPr>
          <a:ln/>
        </p:spPr>
        <p:txBody>
          <a:bodyPr/>
          <a:lstStyle>
            <a:lvl1pPr>
              <a:defRPr/>
            </a:lvl1pPr>
          </a:lstStyle>
          <a:p>
            <a:fld id="{0CE808EC-5876-45EA-B8DE-69016AD86089}" type="slidenum">
              <a:rPr lang="en-US"/>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533400"/>
            <a:ext cx="7696200" cy="1143000"/>
          </a:xfrm>
        </p:spPr>
        <p:txBody>
          <a:bodyPr/>
          <a:lstStyle/>
          <a:p>
            <a:r>
              <a:rPr lang="en-US" smtClean="0"/>
              <a:t>Click to edit Master title style</a:t>
            </a:r>
            <a:endParaRPr lang="en-SG"/>
          </a:p>
        </p:txBody>
      </p:sp>
      <p:sp>
        <p:nvSpPr>
          <p:cNvPr id="3" name="Text Placeholder 2"/>
          <p:cNvSpPr>
            <a:spLocks noGrp="1"/>
          </p:cNvSpPr>
          <p:nvPr>
            <p:ph type="body" sz="half" idx="1"/>
          </p:nvPr>
        </p:nvSpPr>
        <p:spPr>
          <a:xfrm>
            <a:off x="7620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86300" y="1905000"/>
            <a:ext cx="3771900" cy="4038600"/>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Rectangle 4"/>
          <p:cNvSpPr>
            <a:spLocks noGrp="1" noChangeArrowheads="1"/>
          </p:cNvSpPr>
          <p:nvPr>
            <p:ph type="dt" sz="half" idx="10"/>
          </p:nvPr>
        </p:nvSpPr>
        <p:spPr>
          <a:ln/>
        </p:spPr>
        <p:txBody>
          <a:bodyPr/>
          <a:lstStyle>
            <a:lvl1pPr>
              <a:defRPr/>
            </a:lvl1pPr>
          </a:lstStyle>
          <a:p>
            <a:endParaRPr lang="en-AU"/>
          </a:p>
        </p:txBody>
      </p:sp>
      <p:sp>
        <p:nvSpPr>
          <p:cNvPr id="6" name="Rectangle 5"/>
          <p:cNvSpPr>
            <a:spLocks noGrp="1" noChangeArrowheads="1"/>
          </p:cNvSpPr>
          <p:nvPr>
            <p:ph type="ftr" sz="quarter" idx="11"/>
          </p:nvPr>
        </p:nvSpPr>
        <p:spPr>
          <a:ln/>
        </p:spPr>
        <p:txBody>
          <a:bodyPr/>
          <a:lstStyle>
            <a:lvl1pPr>
              <a:defRPr/>
            </a:lvl1pPr>
          </a:lstStyle>
          <a:p>
            <a:endParaRPr lang="en-AU"/>
          </a:p>
        </p:txBody>
      </p:sp>
      <p:sp>
        <p:nvSpPr>
          <p:cNvPr id="7" name="Rectangle 6"/>
          <p:cNvSpPr>
            <a:spLocks noGrp="1" noChangeArrowheads="1"/>
          </p:cNvSpPr>
          <p:nvPr>
            <p:ph type="sldNum" sz="quarter" idx="12"/>
          </p:nvPr>
        </p:nvSpPr>
        <p:spPr>
          <a:ln/>
        </p:spPr>
        <p:txBody>
          <a:bodyPr/>
          <a:lstStyle>
            <a:lvl1pPr>
              <a:defRPr/>
            </a:lvl1pPr>
          </a:lstStyle>
          <a:p>
            <a:fld id="{91290745-D399-4079-9C40-00BE019B97FB}"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Rectangle 4"/>
          <p:cNvSpPr>
            <a:spLocks noGrp="1" noChangeArrowheads="1"/>
          </p:cNvSpPr>
          <p:nvPr>
            <p:ph type="dt" sz="half" idx="10"/>
          </p:nvPr>
        </p:nvSpPr>
        <p:spPr>
          <a:ln/>
        </p:spPr>
        <p:txBody>
          <a:bodyPr/>
          <a:lstStyle>
            <a:lvl1pPr>
              <a:defRPr/>
            </a:lvl1pPr>
          </a:lstStyle>
          <a:p>
            <a:endParaRPr lang="en-AU"/>
          </a:p>
        </p:txBody>
      </p:sp>
      <p:sp>
        <p:nvSpPr>
          <p:cNvPr id="5" name="Rectangle 5"/>
          <p:cNvSpPr>
            <a:spLocks noGrp="1" noChangeArrowheads="1"/>
          </p:cNvSpPr>
          <p:nvPr>
            <p:ph type="ftr" sz="quarter" idx="11"/>
          </p:nvPr>
        </p:nvSpPr>
        <p:spPr>
          <a:ln/>
        </p:spPr>
        <p:txBody>
          <a:bodyPr/>
          <a:lstStyle>
            <a:lvl1pPr>
              <a:defRPr/>
            </a:lvl1pPr>
          </a:lstStyle>
          <a:p>
            <a:endParaRPr lang="en-AU"/>
          </a:p>
        </p:txBody>
      </p:sp>
      <p:sp>
        <p:nvSpPr>
          <p:cNvPr id="6" name="Rectangle 6"/>
          <p:cNvSpPr>
            <a:spLocks noGrp="1" noChangeArrowheads="1"/>
          </p:cNvSpPr>
          <p:nvPr>
            <p:ph type="sldNum" sz="quarter" idx="12"/>
          </p:nvPr>
        </p:nvSpPr>
        <p:spPr>
          <a:ln/>
        </p:spPr>
        <p:txBody>
          <a:bodyPr/>
          <a:lstStyle>
            <a:lvl1pPr>
              <a:defRPr/>
            </a:lvl1pPr>
          </a:lstStyle>
          <a:p>
            <a:fld id="{0CF94ECA-0F40-4AD5-B131-E3628CE7751A}"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SG"/>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endParaRPr lang="en-AU"/>
          </a:p>
        </p:txBody>
      </p:sp>
      <p:sp>
        <p:nvSpPr>
          <p:cNvPr id="5" name="Rectangle 5"/>
          <p:cNvSpPr>
            <a:spLocks noGrp="1" noChangeArrowheads="1"/>
          </p:cNvSpPr>
          <p:nvPr>
            <p:ph type="ftr" sz="quarter" idx="11"/>
          </p:nvPr>
        </p:nvSpPr>
        <p:spPr>
          <a:ln/>
        </p:spPr>
        <p:txBody>
          <a:bodyPr/>
          <a:lstStyle>
            <a:lvl1pPr>
              <a:defRPr/>
            </a:lvl1pPr>
          </a:lstStyle>
          <a:p>
            <a:endParaRPr lang="en-AU"/>
          </a:p>
        </p:txBody>
      </p:sp>
      <p:sp>
        <p:nvSpPr>
          <p:cNvPr id="6" name="Rectangle 6"/>
          <p:cNvSpPr>
            <a:spLocks noGrp="1" noChangeArrowheads="1"/>
          </p:cNvSpPr>
          <p:nvPr>
            <p:ph type="sldNum" sz="quarter" idx="12"/>
          </p:nvPr>
        </p:nvSpPr>
        <p:spPr>
          <a:ln/>
        </p:spPr>
        <p:txBody>
          <a:bodyPr/>
          <a:lstStyle>
            <a:lvl1pPr>
              <a:defRPr/>
            </a:lvl1pPr>
          </a:lstStyle>
          <a:p>
            <a:fld id="{C8784186-94E3-4DD2-9712-AA21157AB393}"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Content Placeholder 2"/>
          <p:cNvSpPr>
            <a:spLocks noGrp="1"/>
          </p:cNvSpPr>
          <p:nvPr>
            <p:ph sz="half" idx="1"/>
          </p:nvPr>
        </p:nvSpPr>
        <p:spPr>
          <a:xfrm>
            <a:off x="7620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Content Placeholder 3"/>
          <p:cNvSpPr>
            <a:spLocks noGrp="1"/>
          </p:cNvSpPr>
          <p:nvPr>
            <p:ph sz="half" idx="2"/>
          </p:nvPr>
        </p:nvSpPr>
        <p:spPr>
          <a:xfrm>
            <a:off x="4686300" y="1905000"/>
            <a:ext cx="3771900" cy="40386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Rectangle 4"/>
          <p:cNvSpPr>
            <a:spLocks noGrp="1" noChangeArrowheads="1"/>
          </p:cNvSpPr>
          <p:nvPr>
            <p:ph type="dt" sz="half" idx="10"/>
          </p:nvPr>
        </p:nvSpPr>
        <p:spPr>
          <a:ln/>
        </p:spPr>
        <p:txBody>
          <a:bodyPr/>
          <a:lstStyle>
            <a:lvl1pPr>
              <a:defRPr/>
            </a:lvl1pPr>
          </a:lstStyle>
          <a:p>
            <a:endParaRPr lang="en-AU"/>
          </a:p>
        </p:txBody>
      </p:sp>
      <p:sp>
        <p:nvSpPr>
          <p:cNvPr id="6" name="Rectangle 5"/>
          <p:cNvSpPr>
            <a:spLocks noGrp="1" noChangeArrowheads="1"/>
          </p:cNvSpPr>
          <p:nvPr>
            <p:ph type="ftr" sz="quarter" idx="11"/>
          </p:nvPr>
        </p:nvSpPr>
        <p:spPr>
          <a:ln/>
        </p:spPr>
        <p:txBody>
          <a:bodyPr/>
          <a:lstStyle>
            <a:lvl1pPr>
              <a:defRPr/>
            </a:lvl1pPr>
          </a:lstStyle>
          <a:p>
            <a:endParaRPr lang="en-AU"/>
          </a:p>
        </p:txBody>
      </p:sp>
      <p:sp>
        <p:nvSpPr>
          <p:cNvPr id="7" name="Rectangle 6"/>
          <p:cNvSpPr>
            <a:spLocks noGrp="1" noChangeArrowheads="1"/>
          </p:cNvSpPr>
          <p:nvPr>
            <p:ph type="sldNum" sz="quarter" idx="12"/>
          </p:nvPr>
        </p:nvSpPr>
        <p:spPr>
          <a:ln/>
        </p:spPr>
        <p:txBody>
          <a:bodyPr/>
          <a:lstStyle>
            <a:lvl1pPr>
              <a:defRPr/>
            </a:lvl1pPr>
          </a:lstStyle>
          <a:p>
            <a:fld id="{E1593EF0-6349-4ECC-AFB9-56711C85A84E}"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SG"/>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7" name="Rectangle 4"/>
          <p:cNvSpPr>
            <a:spLocks noGrp="1" noChangeArrowheads="1"/>
          </p:cNvSpPr>
          <p:nvPr>
            <p:ph type="dt" sz="half" idx="10"/>
          </p:nvPr>
        </p:nvSpPr>
        <p:spPr>
          <a:ln/>
        </p:spPr>
        <p:txBody>
          <a:bodyPr/>
          <a:lstStyle>
            <a:lvl1pPr>
              <a:defRPr/>
            </a:lvl1pPr>
          </a:lstStyle>
          <a:p>
            <a:endParaRPr lang="en-AU"/>
          </a:p>
        </p:txBody>
      </p:sp>
      <p:sp>
        <p:nvSpPr>
          <p:cNvPr id="8" name="Rectangle 5"/>
          <p:cNvSpPr>
            <a:spLocks noGrp="1" noChangeArrowheads="1"/>
          </p:cNvSpPr>
          <p:nvPr>
            <p:ph type="ftr" sz="quarter" idx="11"/>
          </p:nvPr>
        </p:nvSpPr>
        <p:spPr>
          <a:ln/>
        </p:spPr>
        <p:txBody>
          <a:bodyPr/>
          <a:lstStyle>
            <a:lvl1pPr>
              <a:defRPr/>
            </a:lvl1pPr>
          </a:lstStyle>
          <a:p>
            <a:endParaRPr lang="en-AU"/>
          </a:p>
        </p:txBody>
      </p:sp>
      <p:sp>
        <p:nvSpPr>
          <p:cNvPr id="9" name="Rectangle 6"/>
          <p:cNvSpPr>
            <a:spLocks noGrp="1" noChangeArrowheads="1"/>
          </p:cNvSpPr>
          <p:nvPr>
            <p:ph type="sldNum" sz="quarter" idx="12"/>
          </p:nvPr>
        </p:nvSpPr>
        <p:spPr>
          <a:ln/>
        </p:spPr>
        <p:txBody>
          <a:bodyPr/>
          <a:lstStyle>
            <a:lvl1pPr>
              <a:defRPr/>
            </a:lvl1pPr>
          </a:lstStyle>
          <a:p>
            <a:fld id="{3D5783FE-CA2E-4F9D-8BD7-985D3AD88FCB}"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SG"/>
          </a:p>
        </p:txBody>
      </p:sp>
      <p:sp>
        <p:nvSpPr>
          <p:cNvPr id="3" name="Rectangle 4"/>
          <p:cNvSpPr>
            <a:spLocks noGrp="1" noChangeArrowheads="1"/>
          </p:cNvSpPr>
          <p:nvPr>
            <p:ph type="dt" sz="half" idx="10"/>
          </p:nvPr>
        </p:nvSpPr>
        <p:spPr>
          <a:ln/>
        </p:spPr>
        <p:txBody>
          <a:bodyPr/>
          <a:lstStyle>
            <a:lvl1pPr>
              <a:defRPr/>
            </a:lvl1pPr>
          </a:lstStyle>
          <a:p>
            <a:endParaRPr lang="en-AU"/>
          </a:p>
        </p:txBody>
      </p:sp>
      <p:sp>
        <p:nvSpPr>
          <p:cNvPr id="4" name="Rectangle 5"/>
          <p:cNvSpPr>
            <a:spLocks noGrp="1" noChangeArrowheads="1"/>
          </p:cNvSpPr>
          <p:nvPr>
            <p:ph type="ftr" sz="quarter" idx="11"/>
          </p:nvPr>
        </p:nvSpPr>
        <p:spPr>
          <a:ln/>
        </p:spPr>
        <p:txBody>
          <a:bodyPr/>
          <a:lstStyle>
            <a:lvl1pPr>
              <a:defRPr/>
            </a:lvl1pPr>
          </a:lstStyle>
          <a:p>
            <a:endParaRPr lang="en-AU"/>
          </a:p>
        </p:txBody>
      </p:sp>
      <p:sp>
        <p:nvSpPr>
          <p:cNvPr id="5" name="Rectangle 6"/>
          <p:cNvSpPr>
            <a:spLocks noGrp="1" noChangeArrowheads="1"/>
          </p:cNvSpPr>
          <p:nvPr>
            <p:ph type="sldNum" sz="quarter" idx="12"/>
          </p:nvPr>
        </p:nvSpPr>
        <p:spPr>
          <a:ln/>
        </p:spPr>
        <p:txBody>
          <a:bodyPr/>
          <a:lstStyle>
            <a:lvl1pPr>
              <a:defRPr/>
            </a:lvl1pPr>
          </a:lstStyle>
          <a:p>
            <a:fld id="{ABF9515F-0392-4BCB-A589-A5BE6716ED51}"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endParaRPr lang="en-AU"/>
          </a:p>
        </p:txBody>
      </p:sp>
      <p:sp>
        <p:nvSpPr>
          <p:cNvPr id="3" name="Rectangle 5"/>
          <p:cNvSpPr>
            <a:spLocks noGrp="1" noChangeArrowheads="1"/>
          </p:cNvSpPr>
          <p:nvPr>
            <p:ph type="ftr" sz="quarter" idx="11"/>
          </p:nvPr>
        </p:nvSpPr>
        <p:spPr>
          <a:ln/>
        </p:spPr>
        <p:txBody>
          <a:bodyPr/>
          <a:lstStyle>
            <a:lvl1pPr>
              <a:defRPr/>
            </a:lvl1pPr>
          </a:lstStyle>
          <a:p>
            <a:endParaRPr lang="en-AU"/>
          </a:p>
        </p:txBody>
      </p:sp>
      <p:sp>
        <p:nvSpPr>
          <p:cNvPr id="4" name="Rectangle 6"/>
          <p:cNvSpPr>
            <a:spLocks noGrp="1" noChangeArrowheads="1"/>
          </p:cNvSpPr>
          <p:nvPr>
            <p:ph type="sldNum" sz="quarter" idx="12"/>
          </p:nvPr>
        </p:nvSpPr>
        <p:spPr>
          <a:ln/>
        </p:spPr>
        <p:txBody>
          <a:bodyPr/>
          <a:lstStyle>
            <a:lvl1pPr>
              <a:defRPr/>
            </a:lvl1pPr>
          </a:lstStyle>
          <a:p>
            <a:fld id="{055DD0A2-3D33-451E-84E3-718514C21837}"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lstStyle>
            <a:lvl1pPr algn="l">
              <a:defRPr sz="2000" b="1"/>
            </a:lvl1pPr>
          </a:lstStyle>
          <a:p>
            <a:r>
              <a:rPr lang="en-US" smtClean="0"/>
              <a:t>Click to edit Master title style</a:t>
            </a:r>
            <a:endParaRPr lang="en-SG"/>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SG"/>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AU"/>
          </a:p>
        </p:txBody>
      </p:sp>
      <p:sp>
        <p:nvSpPr>
          <p:cNvPr id="6" name="Rectangle 5"/>
          <p:cNvSpPr>
            <a:spLocks noGrp="1" noChangeArrowheads="1"/>
          </p:cNvSpPr>
          <p:nvPr>
            <p:ph type="ftr" sz="quarter" idx="11"/>
          </p:nvPr>
        </p:nvSpPr>
        <p:spPr>
          <a:ln/>
        </p:spPr>
        <p:txBody>
          <a:bodyPr/>
          <a:lstStyle>
            <a:lvl1pPr>
              <a:defRPr/>
            </a:lvl1pPr>
          </a:lstStyle>
          <a:p>
            <a:endParaRPr lang="en-AU"/>
          </a:p>
        </p:txBody>
      </p:sp>
      <p:sp>
        <p:nvSpPr>
          <p:cNvPr id="7" name="Rectangle 6"/>
          <p:cNvSpPr>
            <a:spLocks noGrp="1" noChangeArrowheads="1"/>
          </p:cNvSpPr>
          <p:nvPr>
            <p:ph type="sldNum" sz="quarter" idx="12"/>
          </p:nvPr>
        </p:nvSpPr>
        <p:spPr>
          <a:ln/>
        </p:spPr>
        <p:txBody>
          <a:bodyPr/>
          <a:lstStyle>
            <a:lvl1pPr>
              <a:defRPr/>
            </a:lvl1pPr>
          </a:lstStyle>
          <a:p>
            <a:fld id="{32AEAE4F-26CB-4E82-8858-24B139E4AEED}"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lstStyle>
            <a:lvl1pPr algn="l">
              <a:defRPr sz="2000" b="1"/>
            </a:lvl1pPr>
          </a:lstStyle>
          <a:p>
            <a:r>
              <a:rPr lang="en-US" smtClean="0"/>
              <a:t>Click to edit Master title style</a:t>
            </a:r>
            <a:endParaRPr lang="en-SG"/>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SG"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endParaRPr lang="en-AU"/>
          </a:p>
        </p:txBody>
      </p:sp>
      <p:sp>
        <p:nvSpPr>
          <p:cNvPr id="6" name="Rectangle 5"/>
          <p:cNvSpPr>
            <a:spLocks noGrp="1" noChangeArrowheads="1"/>
          </p:cNvSpPr>
          <p:nvPr>
            <p:ph type="ftr" sz="quarter" idx="11"/>
          </p:nvPr>
        </p:nvSpPr>
        <p:spPr>
          <a:ln/>
        </p:spPr>
        <p:txBody>
          <a:bodyPr/>
          <a:lstStyle>
            <a:lvl1pPr>
              <a:defRPr/>
            </a:lvl1pPr>
          </a:lstStyle>
          <a:p>
            <a:endParaRPr lang="en-AU"/>
          </a:p>
        </p:txBody>
      </p:sp>
      <p:sp>
        <p:nvSpPr>
          <p:cNvPr id="7" name="Rectangle 6"/>
          <p:cNvSpPr>
            <a:spLocks noGrp="1" noChangeArrowheads="1"/>
          </p:cNvSpPr>
          <p:nvPr>
            <p:ph type="sldNum" sz="quarter" idx="12"/>
          </p:nvPr>
        </p:nvSpPr>
        <p:spPr>
          <a:ln/>
        </p:spPr>
        <p:txBody>
          <a:bodyPr/>
          <a:lstStyle>
            <a:lvl1pPr>
              <a:defRPr/>
            </a:lvl1pPr>
          </a:lstStyle>
          <a:p>
            <a:fld id="{C9F8E3AA-1C30-40A5-AB68-83AF53403169}"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762000" y="533400"/>
            <a:ext cx="7696200" cy="1143000"/>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762000" y="1905000"/>
            <a:ext cx="7696200" cy="40386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14372" name="Rectangle 4"/>
          <p:cNvSpPr>
            <a:spLocks noGrp="1" noChangeArrowheads="1"/>
          </p:cNvSpPr>
          <p:nvPr>
            <p:ph type="dt" sz="half" idx="2"/>
          </p:nvPr>
        </p:nvSpPr>
        <p:spPr bwMode="auto">
          <a:xfrm>
            <a:off x="762000" y="6391275"/>
            <a:ext cx="20574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endParaRPr lang="en-AU"/>
          </a:p>
        </p:txBody>
      </p:sp>
      <p:sp>
        <p:nvSpPr>
          <p:cNvPr id="314373" name="Rectangle 5"/>
          <p:cNvSpPr>
            <a:spLocks noGrp="1" noChangeArrowheads="1"/>
          </p:cNvSpPr>
          <p:nvPr>
            <p:ph type="ftr" sz="quarter" idx="3"/>
          </p:nvPr>
        </p:nvSpPr>
        <p:spPr bwMode="auto">
          <a:xfrm>
            <a:off x="3352800" y="6403975"/>
            <a:ext cx="28956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endParaRPr lang="en-AU"/>
          </a:p>
        </p:txBody>
      </p:sp>
      <p:sp>
        <p:nvSpPr>
          <p:cNvPr id="314374" name="Rectangle 6"/>
          <p:cNvSpPr>
            <a:spLocks noGrp="1" noChangeArrowheads="1"/>
          </p:cNvSpPr>
          <p:nvPr>
            <p:ph type="sldNum" sz="quarter" idx="4"/>
          </p:nvPr>
        </p:nvSpPr>
        <p:spPr bwMode="auto">
          <a:xfrm>
            <a:off x="6858000" y="6400800"/>
            <a:ext cx="16002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fld id="{B2F1CF49-884E-47FE-84C9-398E6CF1D4DE}" type="slidenum">
              <a:rPr lang="en-US"/>
              <a:pPr/>
              <a:t>‹#›</a:t>
            </a:fld>
            <a:endParaRPr lang="en-US"/>
          </a:p>
        </p:txBody>
      </p:sp>
      <p:grpSp>
        <p:nvGrpSpPr>
          <p:cNvPr id="1031" name="Group 7"/>
          <p:cNvGrpSpPr>
            <a:grpSpLocks/>
          </p:cNvGrpSpPr>
          <p:nvPr/>
        </p:nvGrpSpPr>
        <p:grpSpPr bwMode="auto">
          <a:xfrm>
            <a:off x="168275" y="228600"/>
            <a:ext cx="8823325" cy="6096000"/>
            <a:chOff x="106" y="144"/>
            <a:chExt cx="5558" cy="3840"/>
          </a:xfrm>
        </p:grpSpPr>
        <p:sp>
          <p:nvSpPr>
            <p:cNvPr id="314376" name="AutoShape 8"/>
            <p:cNvSpPr>
              <a:spLocks noChangeArrowheads="1"/>
            </p:cNvSpPr>
            <p:nvPr/>
          </p:nvSpPr>
          <p:spPr bwMode="auto">
            <a:xfrm>
              <a:off x="106" y="144"/>
              <a:ext cx="5558" cy="3840"/>
            </a:xfrm>
            <a:prstGeom prst="roundRect">
              <a:avLst>
                <a:gd name="adj" fmla="val 11046"/>
              </a:avLst>
            </a:prstGeom>
            <a:noFill/>
            <a:ln w="28575">
              <a:solidFill>
                <a:schemeClr val="folHlink"/>
              </a:solidFill>
              <a:round/>
              <a:headEnd/>
              <a:tailEnd/>
            </a:ln>
            <a:effectLst/>
          </p:spPr>
          <p:txBody>
            <a:bodyPr wrap="none" anchor="ctr"/>
            <a:lstStyle/>
            <a:p>
              <a:pPr algn="ctr" eaLnBrk="1" hangingPunct="1"/>
              <a:endParaRPr lang="en-AU" sz="2400">
                <a:latin typeface="Times New Roman" pitchFamily="18" charset="0"/>
              </a:endParaRPr>
            </a:p>
          </p:txBody>
        </p:sp>
        <p:sp>
          <p:nvSpPr>
            <p:cNvPr id="314377" name="Line 9"/>
            <p:cNvSpPr>
              <a:spLocks noChangeShapeType="1"/>
            </p:cNvSpPr>
            <p:nvPr/>
          </p:nvSpPr>
          <p:spPr bwMode="auto">
            <a:xfrm>
              <a:off x="480" y="1077"/>
              <a:ext cx="4848" cy="0"/>
            </a:xfrm>
            <a:prstGeom prst="line">
              <a:avLst/>
            </a:prstGeom>
            <a:noFill/>
            <a:ln w="38100">
              <a:solidFill>
                <a:schemeClr val="folHlink"/>
              </a:solidFill>
              <a:round/>
              <a:headEnd/>
              <a:tailEnd/>
            </a:ln>
            <a:effectLst/>
          </p:spPr>
          <p:txBody>
            <a:bodyPr/>
            <a:lstStyle/>
            <a:p>
              <a:pPr>
                <a:defRPr/>
              </a:pPr>
              <a:endParaRPr lang="en-SG"/>
            </a:p>
          </p:txBody>
        </p:sp>
      </p:grpSp>
    </p:spTree>
  </p:cSld>
  <p:clrMap bg1="lt1" tx1="dk1" bg2="lt2" tx2="dk2" accent1="accent1" accent2="accent2" accent3="accent3" accent4="accent4" accent5="accent5" accent6="accent6" hlink="hlink" folHlink="folHlink"/>
  <p:sldLayoutIdLst>
    <p:sldLayoutId id="2147483919" r:id="rId1"/>
    <p:sldLayoutId id="2147483918" r:id="rId2"/>
    <p:sldLayoutId id="2147483917" r:id="rId3"/>
    <p:sldLayoutId id="2147483916" r:id="rId4"/>
    <p:sldLayoutId id="2147483915" r:id="rId5"/>
    <p:sldLayoutId id="2147483914" r:id="rId6"/>
    <p:sldLayoutId id="2147483913" r:id="rId7"/>
    <p:sldLayoutId id="2147483912" r:id="rId8"/>
    <p:sldLayoutId id="2147483911" r:id="rId9"/>
    <p:sldLayoutId id="2147483910" r:id="rId10"/>
    <p:sldLayoutId id="2147483909" r:id="rId11"/>
    <p:sldLayoutId id="2147483908" r:id="rId12"/>
  </p:sldLayoutIdLst>
  <p:txStyles>
    <p:titleStyle>
      <a:lvl1pPr algn="l" rtl="0" eaLnBrk="0" fontAlgn="base" hangingPunct="0">
        <a:spcBef>
          <a:spcPct val="0"/>
        </a:spcBef>
        <a:spcAft>
          <a:spcPct val="0"/>
        </a:spcAft>
        <a:defRPr sz="3300">
          <a:solidFill>
            <a:schemeClr val="tx2"/>
          </a:solidFill>
          <a:latin typeface="+mj-lt"/>
          <a:ea typeface="+mj-ea"/>
          <a:cs typeface="+mj-cs"/>
        </a:defRPr>
      </a:lvl1pPr>
      <a:lvl2pPr algn="l" rtl="0" eaLnBrk="0" fontAlgn="base" hangingPunct="0">
        <a:spcBef>
          <a:spcPct val="0"/>
        </a:spcBef>
        <a:spcAft>
          <a:spcPct val="0"/>
        </a:spcAft>
        <a:defRPr sz="3300">
          <a:solidFill>
            <a:schemeClr val="tx2"/>
          </a:solidFill>
          <a:latin typeface="Arial Black" pitchFamily="34" charset="0"/>
        </a:defRPr>
      </a:lvl2pPr>
      <a:lvl3pPr algn="l" rtl="0" eaLnBrk="0" fontAlgn="base" hangingPunct="0">
        <a:spcBef>
          <a:spcPct val="0"/>
        </a:spcBef>
        <a:spcAft>
          <a:spcPct val="0"/>
        </a:spcAft>
        <a:defRPr sz="3300">
          <a:solidFill>
            <a:schemeClr val="tx2"/>
          </a:solidFill>
          <a:latin typeface="Arial Black" pitchFamily="34" charset="0"/>
        </a:defRPr>
      </a:lvl3pPr>
      <a:lvl4pPr algn="l" rtl="0" eaLnBrk="0" fontAlgn="base" hangingPunct="0">
        <a:spcBef>
          <a:spcPct val="0"/>
        </a:spcBef>
        <a:spcAft>
          <a:spcPct val="0"/>
        </a:spcAft>
        <a:defRPr sz="3300">
          <a:solidFill>
            <a:schemeClr val="tx2"/>
          </a:solidFill>
          <a:latin typeface="Arial Black" pitchFamily="34" charset="0"/>
        </a:defRPr>
      </a:lvl4pPr>
      <a:lvl5pPr algn="l" rtl="0" eaLnBrk="0" fontAlgn="base" hangingPunct="0">
        <a:spcBef>
          <a:spcPct val="0"/>
        </a:spcBef>
        <a:spcAft>
          <a:spcPct val="0"/>
        </a:spcAft>
        <a:defRPr sz="3300">
          <a:solidFill>
            <a:schemeClr val="tx2"/>
          </a:solidFill>
          <a:latin typeface="Arial Black" pitchFamily="34" charset="0"/>
        </a:defRPr>
      </a:lvl5pPr>
      <a:lvl6pPr marL="457200" algn="l" rtl="0" fontAlgn="base">
        <a:spcBef>
          <a:spcPct val="0"/>
        </a:spcBef>
        <a:spcAft>
          <a:spcPct val="0"/>
        </a:spcAft>
        <a:defRPr sz="3300">
          <a:solidFill>
            <a:schemeClr val="tx2"/>
          </a:solidFill>
          <a:latin typeface="Arial Black" pitchFamily="34" charset="0"/>
        </a:defRPr>
      </a:lvl6pPr>
      <a:lvl7pPr marL="914400" algn="l" rtl="0" fontAlgn="base">
        <a:spcBef>
          <a:spcPct val="0"/>
        </a:spcBef>
        <a:spcAft>
          <a:spcPct val="0"/>
        </a:spcAft>
        <a:defRPr sz="3300">
          <a:solidFill>
            <a:schemeClr val="tx2"/>
          </a:solidFill>
          <a:latin typeface="Arial Black" pitchFamily="34" charset="0"/>
        </a:defRPr>
      </a:lvl7pPr>
      <a:lvl8pPr marL="1371600" algn="l" rtl="0" fontAlgn="base">
        <a:spcBef>
          <a:spcPct val="0"/>
        </a:spcBef>
        <a:spcAft>
          <a:spcPct val="0"/>
        </a:spcAft>
        <a:defRPr sz="3300">
          <a:solidFill>
            <a:schemeClr val="tx2"/>
          </a:solidFill>
          <a:latin typeface="Arial Black" pitchFamily="34" charset="0"/>
        </a:defRPr>
      </a:lvl8pPr>
      <a:lvl9pPr marL="1828800" algn="l" rtl="0" fontAlgn="base">
        <a:spcBef>
          <a:spcPct val="0"/>
        </a:spcBef>
        <a:spcAft>
          <a:spcPct val="0"/>
        </a:spcAft>
        <a:defRPr sz="3300">
          <a:solidFill>
            <a:schemeClr val="tx2"/>
          </a:solidFill>
          <a:latin typeface="Arial Black" pitchFamily="34" charset="0"/>
        </a:defRPr>
      </a:lvl9pPr>
    </p:titleStyle>
    <p:bodyStyle>
      <a:lvl1pPr marL="342900" indent="-342900" algn="l" rtl="0" eaLnBrk="0" fontAlgn="base" hangingPunct="0">
        <a:spcBef>
          <a:spcPct val="20000"/>
        </a:spcBef>
        <a:spcAft>
          <a:spcPct val="0"/>
        </a:spcAft>
        <a:buClr>
          <a:schemeClr val="bg2"/>
        </a:buClr>
        <a:buSzPct val="70000"/>
        <a:buFont typeface="Wingdings" pitchFamily="2" charset="2"/>
        <a:buChar char="l"/>
        <a:defRPr sz="3100">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1"/>
        </a:buClr>
        <a:buSzPct val="150000"/>
        <a:buChar char="•"/>
        <a:defRPr sz="2600">
          <a:solidFill>
            <a:schemeClr val="tx1"/>
          </a:solidFill>
          <a:latin typeface="+mn-lt"/>
        </a:defRPr>
      </a:lvl2pPr>
      <a:lvl3pPr marL="1143000" indent="-228600" algn="l" rtl="0" eaLnBrk="0" fontAlgn="base" hangingPunct="0">
        <a:spcBef>
          <a:spcPct val="20000"/>
        </a:spcBef>
        <a:spcAft>
          <a:spcPct val="0"/>
        </a:spcAft>
        <a:buClr>
          <a:schemeClr val="tx1"/>
        </a:buClr>
        <a:buSzPct val="150000"/>
        <a:buChar char="•"/>
        <a:defRPr sz="2200">
          <a:solidFill>
            <a:schemeClr val="tx1"/>
          </a:solidFill>
          <a:latin typeface="+mn-lt"/>
        </a:defRPr>
      </a:lvl3pPr>
      <a:lvl4pPr marL="1600200" indent="-228600" algn="l" rtl="0" eaLnBrk="0" fontAlgn="base" hangingPunct="0">
        <a:spcBef>
          <a:spcPct val="20000"/>
        </a:spcBef>
        <a:spcAft>
          <a:spcPct val="0"/>
        </a:spcAft>
        <a:buClr>
          <a:schemeClr val="tx2"/>
        </a:buClr>
        <a:buSzPct val="150000"/>
        <a:buChar char="•"/>
        <a:defRPr sz="2000">
          <a:solidFill>
            <a:schemeClr val="tx1"/>
          </a:solidFill>
          <a:latin typeface="+mn-lt"/>
        </a:defRPr>
      </a:lvl4pPr>
      <a:lvl5pPr marL="2057400" indent="-228600" algn="l" rtl="0" eaLnBrk="0" fontAlgn="base" hangingPunct="0">
        <a:spcBef>
          <a:spcPct val="20000"/>
        </a:spcBef>
        <a:spcAft>
          <a:spcPct val="0"/>
        </a:spcAft>
        <a:buClr>
          <a:schemeClr val="folHlink"/>
        </a:buClr>
        <a:buSzPct val="150000"/>
        <a:buChar char="•"/>
        <a:defRPr sz="2000">
          <a:solidFill>
            <a:schemeClr val="tx1"/>
          </a:solidFill>
          <a:latin typeface="+mn-lt"/>
        </a:defRPr>
      </a:lvl5pPr>
      <a:lvl6pPr marL="2514600" indent="-228600" algn="l" rtl="0" fontAlgn="base">
        <a:spcBef>
          <a:spcPct val="20000"/>
        </a:spcBef>
        <a:spcAft>
          <a:spcPct val="0"/>
        </a:spcAft>
        <a:buClr>
          <a:schemeClr val="folHlink"/>
        </a:buClr>
        <a:buSzPct val="150000"/>
        <a:buChar char="•"/>
        <a:defRPr sz="2000">
          <a:solidFill>
            <a:schemeClr val="tx1"/>
          </a:solidFill>
          <a:latin typeface="+mn-lt"/>
        </a:defRPr>
      </a:lvl6pPr>
      <a:lvl7pPr marL="2971800" indent="-228600" algn="l" rtl="0" fontAlgn="base">
        <a:spcBef>
          <a:spcPct val="20000"/>
        </a:spcBef>
        <a:spcAft>
          <a:spcPct val="0"/>
        </a:spcAft>
        <a:buClr>
          <a:schemeClr val="folHlink"/>
        </a:buClr>
        <a:buSzPct val="150000"/>
        <a:buChar char="•"/>
        <a:defRPr sz="2000">
          <a:solidFill>
            <a:schemeClr val="tx1"/>
          </a:solidFill>
          <a:latin typeface="+mn-lt"/>
        </a:defRPr>
      </a:lvl7pPr>
      <a:lvl8pPr marL="3429000" indent="-228600" algn="l" rtl="0" fontAlgn="base">
        <a:spcBef>
          <a:spcPct val="20000"/>
        </a:spcBef>
        <a:spcAft>
          <a:spcPct val="0"/>
        </a:spcAft>
        <a:buClr>
          <a:schemeClr val="folHlink"/>
        </a:buClr>
        <a:buSzPct val="150000"/>
        <a:buChar char="•"/>
        <a:defRPr sz="2000">
          <a:solidFill>
            <a:schemeClr val="tx1"/>
          </a:solidFill>
          <a:latin typeface="+mn-lt"/>
        </a:defRPr>
      </a:lvl8pPr>
      <a:lvl9pPr marL="3886200" indent="-228600" algn="l" rtl="0" fontAlgn="base">
        <a:spcBef>
          <a:spcPct val="20000"/>
        </a:spcBef>
        <a:spcAft>
          <a:spcPct val="0"/>
        </a:spcAft>
        <a:buClr>
          <a:schemeClr val="folHlink"/>
        </a:buClr>
        <a:buSzPct val="150000"/>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ext Box 4"/>
          <p:cNvSpPr txBox="1">
            <a:spLocks noChangeArrowheads="1"/>
          </p:cNvSpPr>
          <p:nvPr/>
        </p:nvSpPr>
        <p:spPr bwMode="auto">
          <a:xfrm>
            <a:off x="762000" y="685800"/>
            <a:ext cx="7391400" cy="2985433"/>
          </a:xfrm>
          <a:prstGeom prst="rect">
            <a:avLst/>
          </a:prstGeom>
          <a:noFill/>
          <a:ln w="9525">
            <a:noFill/>
            <a:miter lim="800000"/>
            <a:headEnd/>
            <a:tailEnd/>
          </a:ln>
        </p:spPr>
        <p:txBody>
          <a:bodyPr>
            <a:spAutoFit/>
          </a:bodyPr>
          <a:lstStyle/>
          <a:p>
            <a:pPr algn="ctr" eaLnBrk="1" hangingPunct="1">
              <a:spcBef>
                <a:spcPct val="50000"/>
              </a:spcBef>
            </a:pPr>
            <a:endParaRPr lang="en-US" sz="2000" b="1" dirty="0"/>
          </a:p>
          <a:p>
            <a:pPr algn="ctr" eaLnBrk="1" hangingPunct="1">
              <a:spcBef>
                <a:spcPct val="50000"/>
              </a:spcBef>
            </a:pPr>
            <a:r>
              <a:rPr lang="en-US" b="1" dirty="0"/>
              <a:t>Gender Discourses and Teacher-Talk: </a:t>
            </a:r>
            <a:r>
              <a:rPr lang="en-US" b="1" dirty="0" err="1" smtClean="0"/>
              <a:t>Reconceptualising</a:t>
            </a:r>
            <a:r>
              <a:rPr lang="en-US" b="1" dirty="0" smtClean="0"/>
              <a:t> </a:t>
            </a:r>
            <a:r>
              <a:rPr lang="en-US" b="1" dirty="0"/>
              <a:t>Teachers’ </a:t>
            </a:r>
            <a:r>
              <a:rPr lang="en-US" b="1" dirty="0" smtClean="0"/>
              <a:t>Roles </a:t>
            </a:r>
            <a:r>
              <a:rPr lang="en-US" b="1" dirty="0"/>
              <a:t>in Promoting Gender Equity in </a:t>
            </a:r>
            <a:r>
              <a:rPr lang="en-US" b="1" dirty="0" smtClean="0"/>
              <a:t>Early </a:t>
            </a:r>
            <a:r>
              <a:rPr lang="en-US" b="1" dirty="0"/>
              <a:t>Childhood </a:t>
            </a:r>
            <a:r>
              <a:rPr lang="en-US" b="1" dirty="0" smtClean="0"/>
              <a:t>Classrooms in Pakistan</a:t>
            </a:r>
            <a:endParaRPr lang="en-US" b="1" dirty="0"/>
          </a:p>
          <a:p>
            <a:pPr algn="ctr" eaLnBrk="1" hangingPunct="1">
              <a:spcBef>
                <a:spcPct val="50000"/>
              </a:spcBef>
            </a:pPr>
            <a:endParaRPr lang="en-US" b="1" dirty="0"/>
          </a:p>
          <a:p>
            <a:pPr algn="ctr" eaLnBrk="1" hangingPunct="1">
              <a:spcBef>
                <a:spcPct val="50000"/>
              </a:spcBef>
            </a:pPr>
            <a:r>
              <a:rPr lang="en-US" b="1" dirty="0" smtClean="0"/>
              <a:t>Audrey D’Souza </a:t>
            </a:r>
            <a:r>
              <a:rPr lang="en-US" b="1" dirty="0" err="1" smtClean="0"/>
              <a:t>Juma</a:t>
            </a:r>
            <a:endParaRPr lang="en-US" b="1" dirty="0"/>
          </a:p>
          <a:p>
            <a:pPr algn="ctr" eaLnBrk="1" hangingPunct="1">
              <a:spcBef>
                <a:spcPct val="50000"/>
              </a:spcBef>
            </a:pPr>
            <a:endParaRPr lang="en-US" b="1" dirty="0"/>
          </a:p>
          <a:p>
            <a:pPr algn="ctr" eaLnBrk="1" hangingPunct="1">
              <a:spcBef>
                <a:spcPct val="50000"/>
              </a:spcBef>
            </a:pPr>
            <a:endParaRPr lang="en-US" sz="1600" b="1" dirty="0"/>
          </a:p>
        </p:txBody>
      </p:sp>
      <p:sp>
        <p:nvSpPr>
          <p:cNvPr id="3075" name="Rectangle 9"/>
          <p:cNvSpPr>
            <a:spLocks noChangeArrowheads="1"/>
          </p:cNvSpPr>
          <p:nvPr/>
        </p:nvSpPr>
        <p:spPr bwMode="auto">
          <a:xfrm>
            <a:off x="2286000" y="3886200"/>
            <a:ext cx="4572000" cy="2123658"/>
          </a:xfrm>
          <a:prstGeom prst="rect">
            <a:avLst/>
          </a:prstGeom>
          <a:noFill/>
          <a:ln w="9525">
            <a:noFill/>
            <a:miter lim="800000"/>
            <a:headEnd/>
            <a:tailEnd/>
          </a:ln>
        </p:spPr>
        <p:txBody>
          <a:bodyPr>
            <a:spAutoFit/>
          </a:bodyPr>
          <a:lstStyle/>
          <a:p>
            <a:pPr algn="ctr"/>
            <a:endParaRPr lang="en-US" b="1" dirty="0" smtClean="0"/>
          </a:p>
          <a:p>
            <a:pPr algn="ctr"/>
            <a:r>
              <a:rPr lang="en-US" b="1" dirty="0" smtClean="0"/>
              <a:t>Right to Education and Early Childhood Education and Development</a:t>
            </a:r>
          </a:p>
          <a:p>
            <a:pPr algn="ctr"/>
            <a:r>
              <a:rPr lang="en-US" b="1" dirty="0" smtClean="0"/>
              <a:t>South Asian Perspectives</a:t>
            </a:r>
          </a:p>
          <a:p>
            <a:pPr algn="ctr"/>
            <a:endParaRPr lang="en-US" b="1" dirty="0" smtClean="0"/>
          </a:p>
          <a:p>
            <a:pPr algn="ctr"/>
            <a:r>
              <a:rPr lang="en-AU" b="1" dirty="0" smtClean="0"/>
              <a:t>September 16-17, 2014</a:t>
            </a:r>
            <a:endParaRPr lang="en-US" b="1" dirty="0"/>
          </a:p>
          <a:p>
            <a:pPr algn="ctr" eaLnBrk="1" hangingPunct="1">
              <a:spcBef>
                <a:spcPct val="50000"/>
              </a:spcBef>
            </a:pPr>
            <a:endParaRPr lang="en-US" sz="16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Reconnaissance</a:t>
            </a:r>
          </a:p>
        </p:txBody>
      </p:sp>
      <p:sp>
        <p:nvSpPr>
          <p:cNvPr id="86019"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r>
              <a:rPr lang="en-US" sz="2000" dirty="0" smtClean="0">
                <a:latin typeface="Book Antiqua" pitchFamily="18" charset="0"/>
              </a:rPr>
              <a:t>Gender </a:t>
            </a:r>
            <a:r>
              <a:rPr lang="en-GB" sz="2000" dirty="0" smtClean="0">
                <a:latin typeface="Book Antiqua" pitchFamily="18" charset="0"/>
              </a:rPr>
              <a:t>discourses made </a:t>
            </a:r>
            <a:r>
              <a:rPr lang="en-GB" sz="2000" dirty="0">
                <a:latin typeface="Book Antiqua" pitchFamily="18" charset="0"/>
              </a:rPr>
              <a:t>available to children through teachers positioning of children</a:t>
            </a:r>
            <a:endParaRPr lang="en-US" sz="2000" dirty="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lvl="1" eaLnBrk="1" hangingPunct="1">
              <a:lnSpc>
                <a:spcPct val="80000"/>
              </a:lnSpc>
            </a:pPr>
            <a:r>
              <a:rPr lang="en-US" sz="1800" dirty="0" smtClean="0">
                <a:latin typeface="Book Antiqua" pitchFamily="18" charset="0"/>
              </a:rPr>
              <a:t>Girls physically weak, submissive, passive, need teacher support</a:t>
            </a:r>
            <a:r>
              <a:rPr lang="en-US" sz="1800" dirty="0">
                <a:latin typeface="Book Antiqua" pitchFamily="18" charset="0"/>
              </a:rPr>
              <a:t> </a:t>
            </a:r>
            <a:r>
              <a:rPr lang="en-US" sz="1800" dirty="0" smtClean="0">
                <a:latin typeface="Book Antiqua" pitchFamily="18" charset="0"/>
              </a:rPr>
              <a:t>while boys positioned as opposite to this</a:t>
            </a:r>
          </a:p>
          <a:p>
            <a:pPr lvl="1" eaLnBrk="1" hangingPunct="1">
              <a:lnSpc>
                <a:spcPct val="80000"/>
              </a:lnSpc>
              <a:buFontTx/>
              <a:buNone/>
            </a:pPr>
            <a:endParaRPr lang="en-US" sz="1800" dirty="0" smtClean="0">
              <a:latin typeface="Book Antiqua" pitchFamily="18" charset="0"/>
            </a:endParaRPr>
          </a:p>
          <a:p>
            <a:pPr lvl="1" eaLnBrk="1" hangingPunct="1">
              <a:lnSpc>
                <a:spcPct val="80000"/>
              </a:lnSpc>
            </a:pPr>
            <a:r>
              <a:rPr lang="en-US" sz="1800" dirty="0" smtClean="0">
                <a:latin typeface="Book Antiqua" pitchFamily="18" charset="0"/>
              </a:rPr>
              <a:t>Girls regulated and encouraged to take up positions that located them within discourses of domesticity </a:t>
            </a:r>
          </a:p>
          <a:p>
            <a:pPr lvl="2" eaLnBrk="1" hangingPunct="1">
              <a:lnSpc>
                <a:spcPct val="80000"/>
              </a:lnSpc>
            </a:pPr>
            <a:r>
              <a:rPr lang="en-US" sz="1400" dirty="0" smtClean="0">
                <a:latin typeface="Book Antiqua" pitchFamily="18" charset="0"/>
              </a:rPr>
              <a:t>Lay </a:t>
            </a:r>
            <a:r>
              <a:rPr lang="en-US" sz="1400" dirty="0" err="1" smtClean="0">
                <a:latin typeface="Book Antiqua" pitchFamily="18" charset="0"/>
              </a:rPr>
              <a:t>dastarkhan</a:t>
            </a:r>
            <a:endParaRPr lang="en-US" sz="1400" dirty="0" smtClean="0">
              <a:latin typeface="Book Antiqua" pitchFamily="18" charset="0"/>
            </a:endParaRPr>
          </a:p>
          <a:p>
            <a:pPr lvl="2" eaLnBrk="1" hangingPunct="1">
              <a:lnSpc>
                <a:spcPct val="80000"/>
              </a:lnSpc>
            </a:pPr>
            <a:r>
              <a:rPr lang="en-US" sz="1400" dirty="0" smtClean="0">
                <a:latin typeface="Book Antiqua" pitchFamily="18" charset="0"/>
              </a:rPr>
              <a:t>Sit properly</a:t>
            </a:r>
          </a:p>
          <a:p>
            <a:pPr lvl="1" eaLnBrk="1" hangingPunct="1">
              <a:lnSpc>
                <a:spcPct val="80000"/>
              </a:lnSpc>
              <a:buFontTx/>
              <a:buNone/>
            </a:pPr>
            <a:endParaRPr lang="en-US" sz="1800" dirty="0" smtClean="0">
              <a:latin typeface="Book Antiqua" pitchFamily="18" charset="0"/>
            </a:endParaRPr>
          </a:p>
          <a:p>
            <a:pPr lvl="1" eaLnBrk="1" hangingPunct="1">
              <a:lnSpc>
                <a:spcPct val="80000"/>
              </a:lnSpc>
            </a:pPr>
            <a:r>
              <a:rPr lang="en-US" sz="1800" dirty="0" smtClean="0">
                <a:latin typeface="Book Antiqua" pitchFamily="18" charset="0"/>
              </a:rPr>
              <a:t>Gendered activities and talk </a:t>
            </a:r>
          </a:p>
          <a:p>
            <a:pPr marL="457200" lvl="1" indent="0" eaLnBrk="1" hangingPunct="1">
              <a:lnSpc>
                <a:spcPct val="80000"/>
              </a:lnSpc>
              <a:buNone/>
            </a:pPr>
            <a:endParaRPr lang="en-US" sz="1800" dirty="0" smtClean="0">
              <a:latin typeface="Book Antiqua" pitchFamily="18" charset="0"/>
            </a:endParaRPr>
          </a:p>
          <a:p>
            <a:pPr lvl="1" eaLnBrk="1" hangingPunct="1">
              <a:lnSpc>
                <a:spcPct val="80000"/>
              </a:lnSpc>
            </a:pPr>
            <a:r>
              <a:rPr lang="en-US" sz="1800" dirty="0" smtClean="0">
                <a:latin typeface="Book Antiqua" pitchFamily="18" charset="0"/>
              </a:rPr>
              <a:t>Segregation in all activities</a:t>
            </a:r>
          </a:p>
          <a:p>
            <a:pPr lvl="1" eaLnBrk="1" hangingPunct="1">
              <a:lnSpc>
                <a:spcPct val="80000"/>
              </a:lnSpc>
              <a:buFontTx/>
              <a:buNone/>
            </a:pPr>
            <a:endParaRPr lang="en-US" sz="1800" dirty="0" smtClean="0">
              <a:latin typeface="Book Antiqua" pitchFamily="18" charset="0"/>
            </a:endParaRPr>
          </a:p>
          <a:p>
            <a:pPr marL="457200" lvl="1" indent="0" eaLnBrk="1" hangingPunct="1">
              <a:lnSpc>
                <a:spcPct val="80000"/>
              </a:lnSpc>
              <a:buNone/>
            </a:pPr>
            <a:endParaRPr lang="en-US" sz="1800" dirty="0" smtClean="0">
              <a:latin typeface="Book Antiqua" pitchFamily="18" charset="0"/>
            </a:endParaRPr>
          </a:p>
          <a:p>
            <a:pPr lvl="1" eaLnBrk="1" hangingPunct="1">
              <a:lnSpc>
                <a:spcPct val="80000"/>
              </a:lnSpc>
              <a:buFontTx/>
              <a:buNone/>
            </a:pPr>
            <a:endParaRPr lang="en-US" sz="1800" dirty="0" smtClean="0">
              <a:latin typeface="Book Antiqua" pitchFamily="18" charset="0"/>
            </a:endParaRPr>
          </a:p>
          <a:p>
            <a:pPr eaLnBrk="1" hangingPunct="1">
              <a:lnSpc>
                <a:spcPct val="80000"/>
              </a:lnSpc>
              <a:buFont typeface="Wingdings" pitchFamily="2" charset="2"/>
              <a:buNone/>
            </a:pPr>
            <a:endParaRPr lang="en-US" sz="24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eaLnBrk="1" hangingPunct="1">
              <a:lnSpc>
                <a:spcPct val="80000"/>
              </a:lnSpc>
              <a:buFont typeface="Wingdings" pitchFamily="2" charset="2"/>
              <a:buNone/>
            </a:pPr>
            <a:r>
              <a:rPr lang="en-US" sz="2000" dirty="0" smtClean="0">
                <a:latin typeface="Book Antiqua" pitchFamily="18" charset="0"/>
              </a:rPr>
              <a:t> </a:t>
            </a:r>
          </a:p>
        </p:txBody>
      </p:sp>
    </p:spTree>
    <p:extLst>
      <p:ext uri="{BB962C8B-B14F-4D97-AF65-F5344CB8AC3E}">
        <p14:creationId xmlns:p14="http://schemas.microsoft.com/office/powerpoint/2010/main" val="163585239"/>
      </p:ext>
    </p:extLst>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Rectangle 2"/>
          <p:cNvSpPr>
            <a:spLocks noGrp="1" noChangeArrowheads="1"/>
          </p:cNvSpPr>
          <p:nvPr>
            <p:ph type="title"/>
          </p:nvPr>
        </p:nvSpPr>
        <p:spPr>
          <a:xfrm>
            <a:off x="533400" y="0"/>
            <a:ext cx="8153400" cy="914400"/>
          </a:xfrm>
        </p:spPr>
        <p:txBody>
          <a:bodyPr/>
          <a:lstStyle/>
          <a:p>
            <a:r>
              <a:rPr lang="en-US" sz="1900" b="1" smtClean="0"/>
              <a:t>Discourses teachers locate themselves within</a:t>
            </a:r>
          </a:p>
        </p:txBody>
      </p:sp>
      <p:sp>
        <p:nvSpPr>
          <p:cNvPr id="103427" name="Text Box 3"/>
          <p:cNvSpPr txBox="1">
            <a:spLocks noChangeArrowheads="1"/>
          </p:cNvSpPr>
          <p:nvPr/>
        </p:nvSpPr>
        <p:spPr bwMode="auto">
          <a:xfrm>
            <a:off x="533400" y="838200"/>
            <a:ext cx="1295400" cy="366713"/>
          </a:xfrm>
          <a:prstGeom prst="rect">
            <a:avLst/>
          </a:prstGeom>
          <a:noFill/>
          <a:ln w="9525">
            <a:noFill/>
            <a:miter lim="800000"/>
            <a:headEnd/>
            <a:tailEnd/>
          </a:ln>
          <a:effectLst/>
        </p:spPr>
        <p:txBody>
          <a:bodyPr>
            <a:spAutoFit/>
          </a:bodyPr>
          <a:lstStyle/>
          <a:p>
            <a:pPr eaLnBrk="1" hangingPunct="1">
              <a:spcBef>
                <a:spcPct val="50000"/>
              </a:spcBef>
            </a:pPr>
            <a:endParaRPr lang="en-US">
              <a:latin typeface="Arial" charset="0"/>
            </a:endParaRPr>
          </a:p>
        </p:txBody>
      </p:sp>
      <p:sp>
        <p:nvSpPr>
          <p:cNvPr id="103428" name="Text Box 4"/>
          <p:cNvSpPr txBox="1">
            <a:spLocks noChangeArrowheads="1"/>
          </p:cNvSpPr>
          <p:nvPr/>
        </p:nvSpPr>
        <p:spPr bwMode="auto">
          <a:xfrm>
            <a:off x="3413125" y="2474913"/>
            <a:ext cx="184150" cy="366712"/>
          </a:xfrm>
          <a:prstGeom prst="rect">
            <a:avLst/>
          </a:prstGeom>
          <a:noFill/>
          <a:ln w="9525">
            <a:noFill/>
            <a:miter lim="800000"/>
            <a:headEnd/>
            <a:tailEnd/>
          </a:ln>
          <a:effectLst/>
        </p:spPr>
        <p:txBody>
          <a:bodyPr wrap="none">
            <a:spAutoFit/>
          </a:bodyPr>
          <a:lstStyle/>
          <a:p>
            <a:pPr eaLnBrk="1" hangingPunct="1"/>
            <a:endParaRPr lang="en-US">
              <a:latin typeface="Arial" charset="0"/>
            </a:endParaRPr>
          </a:p>
        </p:txBody>
      </p:sp>
      <p:sp>
        <p:nvSpPr>
          <p:cNvPr id="103429" name="Line 5"/>
          <p:cNvSpPr>
            <a:spLocks noChangeShapeType="1"/>
          </p:cNvSpPr>
          <p:nvPr/>
        </p:nvSpPr>
        <p:spPr bwMode="auto">
          <a:xfrm>
            <a:off x="1828800" y="3505200"/>
            <a:ext cx="0" cy="381000"/>
          </a:xfrm>
          <a:prstGeom prst="line">
            <a:avLst/>
          </a:prstGeom>
          <a:noFill/>
          <a:ln w="9525">
            <a:solidFill>
              <a:schemeClr val="tx1"/>
            </a:solidFill>
            <a:round/>
            <a:headEnd/>
            <a:tailEnd/>
          </a:ln>
          <a:effectLst/>
        </p:spPr>
        <p:txBody>
          <a:bodyPr/>
          <a:lstStyle/>
          <a:p>
            <a:endParaRPr lang="en-US"/>
          </a:p>
        </p:txBody>
      </p:sp>
      <p:sp>
        <p:nvSpPr>
          <p:cNvPr id="103430" name="Oval 6"/>
          <p:cNvSpPr>
            <a:spLocks noChangeArrowheads="1"/>
          </p:cNvSpPr>
          <p:nvPr/>
        </p:nvSpPr>
        <p:spPr bwMode="auto">
          <a:xfrm>
            <a:off x="2743200" y="1828800"/>
            <a:ext cx="3048000" cy="1524000"/>
          </a:xfrm>
          <a:prstGeom prst="ellipse">
            <a:avLst/>
          </a:prstGeom>
          <a:noFill/>
          <a:ln w="9525">
            <a:solidFill>
              <a:schemeClr val="tx1"/>
            </a:solidFill>
            <a:round/>
            <a:headEnd/>
            <a:tailEnd/>
          </a:ln>
          <a:effectLst/>
        </p:spPr>
        <p:txBody>
          <a:bodyPr anchor="ctr"/>
          <a:lstStyle/>
          <a:p>
            <a:pPr algn="ctr" eaLnBrk="1" hangingPunct="1"/>
            <a:r>
              <a:rPr lang="en-US" b="1">
                <a:latin typeface="Arial" charset="0"/>
              </a:rPr>
              <a:t>Essentialist Discourses</a:t>
            </a:r>
          </a:p>
        </p:txBody>
      </p:sp>
      <p:sp>
        <p:nvSpPr>
          <p:cNvPr id="103431" name="Line 7"/>
          <p:cNvSpPr>
            <a:spLocks noChangeShapeType="1"/>
          </p:cNvSpPr>
          <p:nvPr/>
        </p:nvSpPr>
        <p:spPr bwMode="auto">
          <a:xfrm>
            <a:off x="5791200" y="2514600"/>
            <a:ext cx="609600" cy="0"/>
          </a:xfrm>
          <a:prstGeom prst="line">
            <a:avLst/>
          </a:prstGeom>
          <a:noFill/>
          <a:ln w="9525">
            <a:solidFill>
              <a:schemeClr val="tx1"/>
            </a:solidFill>
            <a:round/>
            <a:headEnd/>
            <a:tailEnd/>
          </a:ln>
          <a:effectLst/>
        </p:spPr>
        <p:txBody>
          <a:bodyPr/>
          <a:lstStyle/>
          <a:p>
            <a:endParaRPr lang="en-US"/>
          </a:p>
        </p:txBody>
      </p:sp>
      <p:sp>
        <p:nvSpPr>
          <p:cNvPr id="103432" name="Rectangle 8"/>
          <p:cNvSpPr>
            <a:spLocks noChangeArrowheads="1"/>
          </p:cNvSpPr>
          <p:nvPr/>
        </p:nvSpPr>
        <p:spPr bwMode="auto">
          <a:xfrm>
            <a:off x="6400800" y="2209800"/>
            <a:ext cx="1524000" cy="6096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One’s biological sex determines gender</a:t>
            </a:r>
          </a:p>
        </p:txBody>
      </p:sp>
      <p:sp>
        <p:nvSpPr>
          <p:cNvPr id="103433" name="Rectangle 9"/>
          <p:cNvSpPr>
            <a:spLocks noChangeArrowheads="1"/>
          </p:cNvSpPr>
          <p:nvPr/>
        </p:nvSpPr>
        <p:spPr bwMode="auto">
          <a:xfrm>
            <a:off x="6400800" y="3124200"/>
            <a:ext cx="1676400" cy="838200"/>
          </a:xfrm>
          <a:prstGeom prst="rect">
            <a:avLst/>
          </a:prstGeom>
          <a:noFill/>
          <a:ln w="9525">
            <a:solidFill>
              <a:schemeClr val="tx1"/>
            </a:solidFill>
            <a:miter lim="800000"/>
            <a:headEnd/>
            <a:tailEnd/>
          </a:ln>
          <a:effectLst/>
        </p:spPr>
        <p:txBody>
          <a:bodyPr anchor="ctr"/>
          <a:lstStyle/>
          <a:p>
            <a:pPr algn="ctr" eaLnBrk="1" hangingPunct="1"/>
            <a:r>
              <a:rPr lang="en-US" sz="1200" b="1" i="1">
                <a:latin typeface="Arial" charset="0"/>
              </a:rPr>
              <a:t>Duties/roles/responsibilities and meanings attached based on one’s sex</a:t>
            </a:r>
          </a:p>
        </p:txBody>
      </p:sp>
      <p:sp>
        <p:nvSpPr>
          <p:cNvPr id="103434" name="Line 10"/>
          <p:cNvSpPr>
            <a:spLocks noChangeShapeType="1"/>
          </p:cNvSpPr>
          <p:nvPr/>
        </p:nvSpPr>
        <p:spPr bwMode="auto">
          <a:xfrm>
            <a:off x="7162800" y="2819400"/>
            <a:ext cx="0" cy="304800"/>
          </a:xfrm>
          <a:prstGeom prst="line">
            <a:avLst/>
          </a:prstGeom>
          <a:noFill/>
          <a:ln w="9525">
            <a:solidFill>
              <a:schemeClr val="tx1"/>
            </a:solidFill>
            <a:round/>
            <a:headEnd/>
            <a:tailEnd/>
          </a:ln>
          <a:effectLst/>
        </p:spPr>
        <p:txBody>
          <a:bodyPr/>
          <a:lstStyle/>
          <a:p>
            <a:endParaRPr lang="en-US"/>
          </a:p>
        </p:txBody>
      </p:sp>
      <p:sp>
        <p:nvSpPr>
          <p:cNvPr id="103435" name="Line 11"/>
          <p:cNvSpPr>
            <a:spLocks noChangeShapeType="1"/>
          </p:cNvSpPr>
          <p:nvPr/>
        </p:nvSpPr>
        <p:spPr bwMode="auto">
          <a:xfrm>
            <a:off x="4343400" y="3352800"/>
            <a:ext cx="0" cy="838200"/>
          </a:xfrm>
          <a:prstGeom prst="line">
            <a:avLst/>
          </a:prstGeom>
          <a:noFill/>
          <a:ln w="9525">
            <a:solidFill>
              <a:schemeClr val="tx1"/>
            </a:solidFill>
            <a:round/>
            <a:headEnd/>
            <a:tailEnd/>
          </a:ln>
          <a:effectLst/>
        </p:spPr>
        <p:txBody>
          <a:bodyPr/>
          <a:lstStyle/>
          <a:p>
            <a:endParaRPr lang="en-US"/>
          </a:p>
        </p:txBody>
      </p:sp>
      <p:sp>
        <p:nvSpPr>
          <p:cNvPr id="103436" name="Rectangle 12"/>
          <p:cNvSpPr>
            <a:spLocks noChangeArrowheads="1"/>
          </p:cNvSpPr>
          <p:nvPr/>
        </p:nvSpPr>
        <p:spPr bwMode="auto">
          <a:xfrm>
            <a:off x="3581400" y="4191000"/>
            <a:ext cx="1600200" cy="7620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Constructions of women as weaker sex</a:t>
            </a:r>
          </a:p>
        </p:txBody>
      </p:sp>
      <p:sp>
        <p:nvSpPr>
          <p:cNvPr id="103437" name="Line 13"/>
          <p:cNvSpPr>
            <a:spLocks noChangeShapeType="1"/>
          </p:cNvSpPr>
          <p:nvPr/>
        </p:nvSpPr>
        <p:spPr bwMode="auto">
          <a:xfrm flipH="1">
            <a:off x="2362200" y="2971800"/>
            <a:ext cx="609600" cy="457200"/>
          </a:xfrm>
          <a:prstGeom prst="line">
            <a:avLst/>
          </a:prstGeom>
          <a:noFill/>
          <a:ln w="9525">
            <a:solidFill>
              <a:schemeClr val="tx1"/>
            </a:solidFill>
            <a:round/>
            <a:headEnd/>
            <a:tailEnd/>
          </a:ln>
          <a:effectLst/>
        </p:spPr>
        <p:txBody>
          <a:bodyPr/>
          <a:lstStyle/>
          <a:p>
            <a:endParaRPr lang="en-US"/>
          </a:p>
        </p:txBody>
      </p:sp>
      <p:sp>
        <p:nvSpPr>
          <p:cNvPr id="103438" name="Rectangle 14"/>
          <p:cNvSpPr>
            <a:spLocks noChangeArrowheads="1"/>
          </p:cNvSpPr>
          <p:nvPr/>
        </p:nvSpPr>
        <p:spPr bwMode="auto">
          <a:xfrm>
            <a:off x="1219200" y="3429000"/>
            <a:ext cx="1524000" cy="609600"/>
          </a:xfrm>
          <a:prstGeom prst="rect">
            <a:avLst/>
          </a:prstGeom>
          <a:noFill/>
          <a:ln w="9525">
            <a:solidFill>
              <a:schemeClr val="tx1"/>
            </a:solidFill>
            <a:miter lim="800000"/>
            <a:headEnd/>
            <a:tailEnd/>
          </a:ln>
          <a:effectLst/>
        </p:spPr>
        <p:txBody>
          <a:bodyPr anchor="ctr"/>
          <a:lstStyle/>
          <a:p>
            <a:pPr algn="ctr" eaLnBrk="1" hangingPunct="1"/>
            <a:r>
              <a:rPr lang="en-US" sz="1200" b="1" dirty="0" smtClean="0">
                <a:latin typeface="Arial" charset="0"/>
              </a:rPr>
              <a:t>God </a:t>
            </a:r>
            <a:r>
              <a:rPr lang="en-US" sz="1200" b="1" dirty="0">
                <a:latin typeface="Arial" charset="0"/>
              </a:rPr>
              <a:t>has created human beings-man and woman</a:t>
            </a:r>
          </a:p>
        </p:txBody>
      </p:sp>
      <p:sp>
        <p:nvSpPr>
          <p:cNvPr id="103439" name="Rectangle 15"/>
          <p:cNvSpPr>
            <a:spLocks noChangeArrowheads="1"/>
          </p:cNvSpPr>
          <p:nvPr/>
        </p:nvSpPr>
        <p:spPr bwMode="auto">
          <a:xfrm>
            <a:off x="1219200" y="4343400"/>
            <a:ext cx="1447800" cy="685800"/>
          </a:xfrm>
          <a:prstGeom prst="rect">
            <a:avLst/>
          </a:prstGeom>
          <a:noFill/>
          <a:ln w="9525">
            <a:solidFill>
              <a:schemeClr val="tx1"/>
            </a:solidFill>
            <a:miter lim="800000"/>
            <a:headEnd/>
            <a:tailEnd/>
          </a:ln>
          <a:effectLst/>
        </p:spPr>
        <p:txBody>
          <a:bodyPr anchor="ctr"/>
          <a:lstStyle/>
          <a:p>
            <a:pPr algn="ctr" eaLnBrk="1" hangingPunct="1"/>
            <a:r>
              <a:rPr lang="en-US" sz="1200" b="1" i="1">
                <a:latin typeface="Arial" charset="0"/>
              </a:rPr>
              <a:t>Limits to what women can ‘do’</a:t>
            </a:r>
          </a:p>
        </p:txBody>
      </p:sp>
      <p:sp>
        <p:nvSpPr>
          <p:cNvPr id="103440" name="Line 16"/>
          <p:cNvSpPr>
            <a:spLocks noChangeShapeType="1"/>
          </p:cNvSpPr>
          <p:nvPr/>
        </p:nvSpPr>
        <p:spPr bwMode="auto">
          <a:xfrm flipH="1">
            <a:off x="2667000" y="4495800"/>
            <a:ext cx="914400" cy="228600"/>
          </a:xfrm>
          <a:prstGeom prst="line">
            <a:avLst/>
          </a:prstGeom>
          <a:noFill/>
          <a:ln w="9525">
            <a:solidFill>
              <a:schemeClr val="tx1"/>
            </a:solidFill>
            <a:round/>
            <a:headEnd/>
            <a:tailEnd/>
          </a:ln>
          <a:effectLst/>
        </p:spPr>
        <p:txBody>
          <a:bodyPr/>
          <a:lstStyle/>
          <a:p>
            <a:endParaRPr lang="en-US"/>
          </a:p>
        </p:txBody>
      </p:sp>
      <p:sp>
        <p:nvSpPr>
          <p:cNvPr id="103441" name="Line 17"/>
          <p:cNvSpPr>
            <a:spLocks noChangeShapeType="1"/>
          </p:cNvSpPr>
          <p:nvPr/>
        </p:nvSpPr>
        <p:spPr bwMode="auto">
          <a:xfrm>
            <a:off x="1905000" y="4038600"/>
            <a:ext cx="0" cy="30480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Essentialist Discourses</a:t>
            </a:r>
          </a:p>
        </p:txBody>
      </p:sp>
      <p:sp>
        <p:nvSpPr>
          <p:cNvPr id="86019" name="Rectangle 3"/>
          <p:cNvSpPr>
            <a:spLocks noGrp="1" noChangeArrowheads="1"/>
          </p:cNvSpPr>
          <p:nvPr>
            <p:ph type="body" idx="4294967295"/>
          </p:nvPr>
        </p:nvSpPr>
        <p:spPr/>
        <p:txBody>
          <a:bodyPr/>
          <a:lstStyle/>
          <a:p>
            <a:pPr marL="457200" lvl="1" indent="0" eaLnBrk="1" hangingPunct="1">
              <a:lnSpc>
                <a:spcPct val="80000"/>
              </a:lnSpc>
              <a:buNone/>
            </a:pPr>
            <a:endParaRPr lang="en-GB" sz="1800" dirty="0" smtClean="0"/>
          </a:p>
          <a:p>
            <a:pPr marL="457200" lvl="1" indent="0" eaLnBrk="1" hangingPunct="1">
              <a:lnSpc>
                <a:spcPct val="80000"/>
              </a:lnSpc>
              <a:buNone/>
            </a:pPr>
            <a:r>
              <a:rPr lang="en-GB" sz="2400" dirty="0" err="1" smtClean="0"/>
              <a:t>Naz</a:t>
            </a:r>
            <a:r>
              <a:rPr lang="en-GB" sz="2400" dirty="0"/>
              <a:t>: </a:t>
            </a:r>
            <a:r>
              <a:rPr lang="en-GB" sz="2400" i="1" dirty="0"/>
              <a:t>...because Allah </a:t>
            </a:r>
            <a:r>
              <a:rPr lang="en-GB" sz="2400" i="1" dirty="0" err="1"/>
              <a:t>Talah</a:t>
            </a:r>
            <a:r>
              <a:rPr lang="en-GB" sz="2400" i="1" dirty="0"/>
              <a:t> has made our physique such, certain tasks even if we wanted to do we wouldn’t be able to (pre-</a:t>
            </a:r>
            <a:r>
              <a:rPr lang="en-GB" sz="2400" i="1" dirty="0" err="1"/>
              <a:t>int</a:t>
            </a:r>
            <a:r>
              <a:rPr lang="en-GB" sz="2400" i="1" dirty="0"/>
              <a:t>)</a:t>
            </a:r>
            <a:endParaRPr lang="en-US" sz="2400" dirty="0"/>
          </a:p>
          <a:p>
            <a:pPr marL="457200" lvl="1" indent="0" eaLnBrk="1" hangingPunct="1">
              <a:lnSpc>
                <a:spcPct val="80000"/>
              </a:lnSpc>
              <a:buNone/>
            </a:pPr>
            <a:endParaRPr lang="en-US" sz="2400" dirty="0" smtClean="0">
              <a:latin typeface="Book Antiqua" pitchFamily="18" charset="0"/>
            </a:endParaRPr>
          </a:p>
          <a:p>
            <a:pPr lvl="1" eaLnBrk="1" hangingPunct="1">
              <a:lnSpc>
                <a:spcPct val="80000"/>
              </a:lnSpc>
              <a:buFontTx/>
              <a:buNone/>
            </a:pPr>
            <a:endParaRPr lang="en-US" sz="1800" dirty="0" smtClean="0">
              <a:latin typeface="Book Antiqua" pitchFamily="18" charset="0"/>
            </a:endParaRPr>
          </a:p>
          <a:p>
            <a:r>
              <a:rPr lang="en-GB" sz="2400" i="1" dirty="0" err="1" smtClean="0"/>
              <a:t>Maham</a:t>
            </a:r>
            <a:r>
              <a:rPr lang="en-GB" sz="2400" i="1" dirty="0"/>
              <a:t>: Ok, now tell me, what work can girls do?</a:t>
            </a:r>
            <a:endParaRPr lang="en-US" sz="2400" i="1" dirty="0"/>
          </a:p>
          <a:p>
            <a:pPr marL="0" indent="0">
              <a:buNone/>
            </a:pPr>
            <a:r>
              <a:rPr lang="en-GB" sz="2400" i="1" dirty="0"/>
              <a:t> </a:t>
            </a:r>
            <a:r>
              <a:rPr lang="en-GB" sz="2400" i="1" dirty="0" smtClean="0"/>
              <a:t>   Girl</a:t>
            </a:r>
            <a:r>
              <a:rPr lang="en-GB" sz="2400" i="1" dirty="0"/>
              <a:t>: </a:t>
            </a:r>
            <a:r>
              <a:rPr lang="en-GB" sz="2400" i="1" dirty="0" err="1"/>
              <a:t>Jharoo</a:t>
            </a:r>
            <a:r>
              <a:rPr lang="en-GB" sz="2400" i="1" dirty="0"/>
              <a:t> </a:t>
            </a:r>
            <a:r>
              <a:rPr lang="en-GB" sz="2400" i="1" dirty="0" err="1"/>
              <a:t>poocha</a:t>
            </a:r>
            <a:endParaRPr lang="en-US" sz="2400" i="1" dirty="0"/>
          </a:p>
          <a:p>
            <a:pPr marL="0" indent="0">
              <a:buNone/>
            </a:pPr>
            <a:r>
              <a:rPr lang="en-GB" sz="2400" i="1" dirty="0" smtClean="0"/>
              <a:t>    </a:t>
            </a:r>
            <a:r>
              <a:rPr lang="en-GB" sz="2400" i="1" dirty="0" err="1" smtClean="0"/>
              <a:t>Maham</a:t>
            </a:r>
            <a:r>
              <a:rPr lang="en-GB" sz="2400" i="1" dirty="0"/>
              <a:t>: Yes, they do </a:t>
            </a:r>
            <a:r>
              <a:rPr lang="en-GB" sz="2400" i="1" dirty="0" err="1"/>
              <a:t>jharoo</a:t>
            </a:r>
            <a:r>
              <a:rPr lang="en-GB" sz="2400" i="1" dirty="0"/>
              <a:t> </a:t>
            </a:r>
            <a:r>
              <a:rPr lang="en-GB" sz="2400" i="1" dirty="0" err="1"/>
              <a:t>poocha</a:t>
            </a:r>
            <a:r>
              <a:rPr lang="en-GB" sz="2400" i="1" dirty="0"/>
              <a:t> - What else?</a:t>
            </a:r>
            <a:endParaRPr lang="en-US" sz="2400" i="1" dirty="0"/>
          </a:p>
          <a:p>
            <a:pPr marL="0" indent="0">
              <a:buNone/>
            </a:pPr>
            <a:r>
              <a:rPr lang="en-GB" sz="2400" i="1" dirty="0" smtClean="0"/>
              <a:t>    Girl</a:t>
            </a:r>
            <a:r>
              <a:rPr lang="en-GB" sz="2400" i="1" dirty="0"/>
              <a:t>: Wash utensils</a:t>
            </a:r>
            <a:endParaRPr lang="en-US" sz="2400" i="1" dirty="0"/>
          </a:p>
          <a:p>
            <a:pPr marL="0" indent="0">
              <a:buNone/>
            </a:pPr>
            <a:endParaRPr lang="en-US" sz="2400" i="1" dirty="0"/>
          </a:p>
          <a:p>
            <a:pPr eaLnBrk="1" hangingPunct="1">
              <a:lnSpc>
                <a:spcPct val="80000"/>
              </a:lnSpc>
              <a:buNone/>
            </a:pPr>
            <a:endParaRPr lang="en-US" sz="18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eaLnBrk="1" hangingPunct="1">
              <a:lnSpc>
                <a:spcPct val="80000"/>
              </a:lnSpc>
              <a:buFont typeface="Wingdings" pitchFamily="2" charset="2"/>
              <a:buNone/>
            </a:pPr>
            <a:r>
              <a:rPr lang="en-US" sz="2000" dirty="0" smtClean="0">
                <a:latin typeface="Book Antiqua" pitchFamily="18" charset="0"/>
              </a:rPr>
              <a:t> </a:t>
            </a:r>
          </a:p>
        </p:txBody>
      </p:sp>
    </p:spTree>
    <p:extLst>
      <p:ext uri="{BB962C8B-B14F-4D97-AF65-F5344CB8AC3E}">
        <p14:creationId xmlns:p14="http://schemas.microsoft.com/office/powerpoint/2010/main" val="2170797260"/>
      </p:ext>
    </p:extLst>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7282" name="Rectangle 2"/>
          <p:cNvSpPr>
            <a:spLocks noGrp="1" noChangeArrowheads="1"/>
          </p:cNvSpPr>
          <p:nvPr>
            <p:ph type="title"/>
          </p:nvPr>
        </p:nvSpPr>
        <p:spPr>
          <a:xfrm>
            <a:off x="533400" y="0"/>
            <a:ext cx="8153400" cy="914400"/>
          </a:xfrm>
        </p:spPr>
        <p:txBody>
          <a:bodyPr/>
          <a:lstStyle/>
          <a:p>
            <a:r>
              <a:rPr lang="en-US" sz="1900" b="1" smtClean="0"/>
              <a:t>Discourses teachers locate themselves within</a:t>
            </a:r>
          </a:p>
        </p:txBody>
      </p:sp>
      <p:sp>
        <p:nvSpPr>
          <p:cNvPr id="97283" name="Text Box 3"/>
          <p:cNvSpPr txBox="1">
            <a:spLocks noChangeArrowheads="1"/>
          </p:cNvSpPr>
          <p:nvPr/>
        </p:nvSpPr>
        <p:spPr bwMode="auto">
          <a:xfrm>
            <a:off x="533400" y="838200"/>
            <a:ext cx="1295400" cy="366713"/>
          </a:xfrm>
          <a:prstGeom prst="rect">
            <a:avLst/>
          </a:prstGeom>
          <a:noFill/>
          <a:ln w="9525">
            <a:noFill/>
            <a:miter lim="800000"/>
            <a:headEnd/>
            <a:tailEnd/>
          </a:ln>
          <a:effectLst/>
        </p:spPr>
        <p:txBody>
          <a:bodyPr>
            <a:spAutoFit/>
          </a:bodyPr>
          <a:lstStyle/>
          <a:p>
            <a:pPr eaLnBrk="1" hangingPunct="1">
              <a:spcBef>
                <a:spcPct val="50000"/>
              </a:spcBef>
            </a:pPr>
            <a:endParaRPr lang="en-US">
              <a:latin typeface="Arial" charset="0"/>
            </a:endParaRPr>
          </a:p>
        </p:txBody>
      </p:sp>
      <p:sp>
        <p:nvSpPr>
          <p:cNvPr id="97284" name="Text Box 4"/>
          <p:cNvSpPr txBox="1">
            <a:spLocks noChangeArrowheads="1"/>
          </p:cNvSpPr>
          <p:nvPr/>
        </p:nvSpPr>
        <p:spPr bwMode="auto">
          <a:xfrm>
            <a:off x="3413125" y="2474913"/>
            <a:ext cx="184150" cy="366712"/>
          </a:xfrm>
          <a:prstGeom prst="rect">
            <a:avLst/>
          </a:prstGeom>
          <a:noFill/>
          <a:ln w="9525">
            <a:noFill/>
            <a:miter lim="800000"/>
            <a:headEnd/>
            <a:tailEnd/>
          </a:ln>
          <a:effectLst/>
        </p:spPr>
        <p:txBody>
          <a:bodyPr wrap="none">
            <a:spAutoFit/>
          </a:bodyPr>
          <a:lstStyle/>
          <a:p>
            <a:pPr eaLnBrk="1" hangingPunct="1"/>
            <a:endParaRPr lang="en-US">
              <a:latin typeface="Arial" charset="0"/>
            </a:endParaRPr>
          </a:p>
        </p:txBody>
      </p:sp>
      <p:sp>
        <p:nvSpPr>
          <p:cNvPr id="97288" name="Oval 8"/>
          <p:cNvSpPr>
            <a:spLocks noChangeArrowheads="1"/>
          </p:cNvSpPr>
          <p:nvPr/>
        </p:nvSpPr>
        <p:spPr bwMode="auto">
          <a:xfrm>
            <a:off x="2743200" y="1828800"/>
            <a:ext cx="3048000" cy="1524000"/>
          </a:xfrm>
          <a:prstGeom prst="ellipse">
            <a:avLst/>
          </a:prstGeom>
          <a:noFill/>
          <a:ln w="9525">
            <a:solidFill>
              <a:schemeClr val="tx1"/>
            </a:solidFill>
            <a:round/>
            <a:headEnd/>
            <a:tailEnd/>
          </a:ln>
          <a:effectLst/>
        </p:spPr>
        <p:txBody>
          <a:bodyPr anchor="ctr"/>
          <a:lstStyle/>
          <a:p>
            <a:pPr algn="ctr" eaLnBrk="1" hangingPunct="1"/>
            <a:r>
              <a:rPr lang="en-US" b="1">
                <a:latin typeface="Arial" charset="0"/>
              </a:rPr>
              <a:t>Discourses around heterosexuality</a:t>
            </a:r>
          </a:p>
        </p:txBody>
      </p:sp>
      <p:sp>
        <p:nvSpPr>
          <p:cNvPr id="97289" name="Line 9"/>
          <p:cNvSpPr>
            <a:spLocks noChangeShapeType="1"/>
          </p:cNvSpPr>
          <p:nvPr/>
        </p:nvSpPr>
        <p:spPr bwMode="auto">
          <a:xfrm>
            <a:off x="5791200" y="2514600"/>
            <a:ext cx="609600" cy="0"/>
          </a:xfrm>
          <a:prstGeom prst="line">
            <a:avLst/>
          </a:prstGeom>
          <a:noFill/>
          <a:ln w="9525">
            <a:solidFill>
              <a:schemeClr val="tx1"/>
            </a:solidFill>
            <a:round/>
            <a:headEnd/>
            <a:tailEnd/>
          </a:ln>
          <a:effectLst/>
        </p:spPr>
        <p:txBody>
          <a:bodyPr/>
          <a:lstStyle/>
          <a:p>
            <a:endParaRPr lang="en-US"/>
          </a:p>
        </p:txBody>
      </p:sp>
      <p:sp>
        <p:nvSpPr>
          <p:cNvPr id="97290" name="Rectangle 10"/>
          <p:cNvSpPr>
            <a:spLocks noChangeArrowheads="1"/>
          </p:cNvSpPr>
          <p:nvPr/>
        </p:nvSpPr>
        <p:spPr bwMode="auto">
          <a:xfrm>
            <a:off x="6400800" y="2209800"/>
            <a:ext cx="1524000" cy="609600"/>
          </a:xfrm>
          <a:prstGeom prst="rect">
            <a:avLst/>
          </a:prstGeom>
          <a:noFill/>
          <a:ln w="9525">
            <a:solidFill>
              <a:schemeClr val="tx1"/>
            </a:solidFill>
            <a:miter lim="800000"/>
            <a:headEnd/>
            <a:tailEnd/>
          </a:ln>
          <a:effectLst/>
        </p:spPr>
        <p:txBody>
          <a:bodyPr anchor="ctr"/>
          <a:lstStyle/>
          <a:p>
            <a:pPr algn="ctr" eaLnBrk="1" hangingPunct="1"/>
            <a:r>
              <a:rPr lang="en-US" sz="1200" b="1" dirty="0" smtClean="0">
                <a:latin typeface="Arial" charset="0"/>
              </a:rPr>
              <a:t>God’s </a:t>
            </a:r>
            <a:r>
              <a:rPr lang="en-US" sz="1200" b="1" dirty="0">
                <a:latin typeface="Arial" charset="0"/>
              </a:rPr>
              <a:t>intent of a heterosexual world</a:t>
            </a:r>
          </a:p>
        </p:txBody>
      </p:sp>
      <p:sp>
        <p:nvSpPr>
          <p:cNvPr id="97291" name="Rectangle 11"/>
          <p:cNvSpPr>
            <a:spLocks noChangeArrowheads="1"/>
          </p:cNvSpPr>
          <p:nvPr/>
        </p:nvSpPr>
        <p:spPr bwMode="auto">
          <a:xfrm>
            <a:off x="6400800" y="3124200"/>
            <a:ext cx="1676400" cy="838200"/>
          </a:xfrm>
          <a:prstGeom prst="rect">
            <a:avLst/>
          </a:prstGeom>
          <a:noFill/>
          <a:ln w="9525">
            <a:solidFill>
              <a:schemeClr val="tx1"/>
            </a:solidFill>
            <a:miter lim="800000"/>
            <a:headEnd/>
            <a:tailEnd/>
          </a:ln>
          <a:effectLst/>
        </p:spPr>
        <p:txBody>
          <a:bodyPr anchor="ctr"/>
          <a:lstStyle/>
          <a:p>
            <a:pPr algn="ctr" eaLnBrk="1" hangingPunct="1"/>
            <a:r>
              <a:rPr lang="en-US" sz="1200" b="1" i="1" dirty="0">
                <a:latin typeface="Arial" charset="0"/>
              </a:rPr>
              <a:t>Marriage is a </a:t>
            </a:r>
            <a:r>
              <a:rPr lang="en-US" sz="1200" b="1" i="1" dirty="0" err="1">
                <a:latin typeface="Arial" charset="0"/>
              </a:rPr>
              <a:t>Sunnat</a:t>
            </a:r>
            <a:r>
              <a:rPr lang="en-US" sz="1200" b="1" i="1" dirty="0">
                <a:latin typeface="Arial" charset="0"/>
              </a:rPr>
              <a:t> </a:t>
            </a:r>
          </a:p>
        </p:txBody>
      </p:sp>
      <p:sp>
        <p:nvSpPr>
          <p:cNvPr id="97292" name="Line 12"/>
          <p:cNvSpPr>
            <a:spLocks noChangeShapeType="1"/>
          </p:cNvSpPr>
          <p:nvPr/>
        </p:nvSpPr>
        <p:spPr bwMode="auto">
          <a:xfrm>
            <a:off x="7162800" y="2819400"/>
            <a:ext cx="0" cy="304800"/>
          </a:xfrm>
          <a:prstGeom prst="line">
            <a:avLst/>
          </a:prstGeom>
          <a:noFill/>
          <a:ln w="9525">
            <a:solidFill>
              <a:schemeClr val="tx1"/>
            </a:solidFill>
            <a:round/>
            <a:headEnd/>
            <a:tailEnd/>
          </a:ln>
          <a:effectLst/>
        </p:spPr>
        <p:txBody>
          <a:bodyPr/>
          <a:lstStyle/>
          <a:p>
            <a:endParaRPr lang="en-US"/>
          </a:p>
        </p:txBody>
      </p:sp>
      <p:sp>
        <p:nvSpPr>
          <p:cNvPr id="97293" name="Line 13"/>
          <p:cNvSpPr>
            <a:spLocks noChangeShapeType="1"/>
          </p:cNvSpPr>
          <p:nvPr/>
        </p:nvSpPr>
        <p:spPr bwMode="auto">
          <a:xfrm>
            <a:off x="4343400" y="3352800"/>
            <a:ext cx="0" cy="838200"/>
          </a:xfrm>
          <a:prstGeom prst="line">
            <a:avLst/>
          </a:prstGeom>
          <a:noFill/>
          <a:ln w="9525">
            <a:solidFill>
              <a:schemeClr val="tx1"/>
            </a:solidFill>
            <a:round/>
            <a:headEnd/>
            <a:tailEnd/>
          </a:ln>
          <a:effectLst/>
        </p:spPr>
        <p:txBody>
          <a:bodyPr/>
          <a:lstStyle/>
          <a:p>
            <a:endParaRPr lang="en-US"/>
          </a:p>
        </p:txBody>
      </p:sp>
      <p:sp>
        <p:nvSpPr>
          <p:cNvPr id="97294" name="Rectangle 14"/>
          <p:cNvSpPr>
            <a:spLocks noChangeArrowheads="1"/>
          </p:cNvSpPr>
          <p:nvPr/>
        </p:nvSpPr>
        <p:spPr bwMode="auto">
          <a:xfrm>
            <a:off x="3581400" y="4191000"/>
            <a:ext cx="1600200" cy="7620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The Male/Female dualism</a:t>
            </a:r>
          </a:p>
        </p:txBody>
      </p:sp>
      <p:sp>
        <p:nvSpPr>
          <p:cNvPr id="97297" name="Rectangle 17"/>
          <p:cNvSpPr>
            <a:spLocks noChangeArrowheads="1"/>
          </p:cNvSpPr>
          <p:nvPr/>
        </p:nvSpPr>
        <p:spPr bwMode="auto">
          <a:xfrm>
            <a:off x="838200" y="2133600"/>
            <a:ext cx="1447800" cy="9144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Complimentary aspect of the sexes</a:t>
            </a:r>
          </a:p>
        </p:txBody>
      </p:sp>
      <p:sp>
        <p:nvSpPr>
          <p:cNvPr id="97307" name="Line 27"/>
          <p:cNvSpPr>
            <a:spLocks noChangeShapeType="1"/>
          </p:cNvSpPr>
          <p:nvPr/>
        </p:nvSpPr>
        <p:spPr bwMode="auto">
          <a:xfrm>
            <a:off x="2286000" y="2590800"/>
            <a:ext cx="457200" cy="0"/>
          </a:xfrm>
          <a:prstGeom prst="line">
            <a:avLst/>
          </a:prstGeom>
          <a:noFill/>
          <a:ln w="9525">
            <a:solidFill>
              <a:schemeClr val="tx1"/>
            </a:solidFill>
            <a:round/>
            <a:headEnd/>
            <a:tailEnd/>
          </a:ln>
          <a:effectLst/>
        </p:spPr>
        <p:txBody>
          <a:bodyPr/>
          <a:lstStyle/>
          <a:p>
            <a:endParaRPr lang="en-US"/>
          </a:p>
        </p:txBody>
      </p:sp>
      <p:sp>
        <p:nvSpPr>
          <p:cNvPr id="97308" name="Line 28"/>
          <p:cNvSpPr>
            <a:spLocks noChangeShapeType="1"/>
          </p:cNvSpPr>
          <p:nvPr/>
        </p:nvSpPr>
        <p:spPr bwMode="auto">
          <a:xfrm flipH="1">
            <a:off x="3200400" y="4953000"/>
            <a:ext cx="762000" cy="609600"/>
          </a:xfrm>
          <a:prstGeom prst="line">
            <a:avLst/>
          </a:prstGeom>
          <a:noFill/>
          <a:ln w="9525">
            <a:solidFill>
              <a:schemeClr val="tx1"/>
            </a:solidFill>
            <a:round/>
            <a:headEnd/>
            <a:tailEnd/>
          </a:ln>
          <a:effectLst/>
        </p:spPr>
        <p:txBody>
          <a:bodyPr/>
          <a:lstStyle/>
          <a:p>
            <a:endParaRPr lang="en-US"/>
          </a:p>
        </p:txBody>
      </p:sp>
      <p:sp>
        <p:nvSpPr>
          <p:cNvPr id="97309" name="Line 29"/>
          <p:cNvSpPr>
            <a:spLocks noChangeShapeType="1"/>
          </p:cNvSpPr>
          <p:nvPr/>
        </p:nvSpPr>
        <p:spPr bwMode="auto">
          <a:xfrm>
            <a:off x="4572000" y="4953000"/>
            <a:ext cx="533400" cy="609600"/>
          </a:xfrm>
          <a:prstGeom prst="line">
            <a:avLst/>
          </a:prstGeom>
          <a:noFill/>
          <a:ln w="9525">
            <a:solidFill>
              <a:schemeClr val="tx1"/>
            </a:solidFill>
            <a:round/>
            <a:headEnd/>
            <a:tailEnd/>
          </a:ln>
          <a:effectLst/>
        </p:spPr>
        <p:txBody>
          <a:bodyPr/>
          <a:lstStyle/>
          <a:p>
            <a:endParaRPr lang="en-US"/>
          </a:p>
        </p:txBody>
      </p:sp>
      <p:sp>
        <p:nvSpPr>
          <p:cNvPr id="97310" name="Rectangle 30"/>
          <p:cNvSpPr>
            <a:spLocks noChangeArrowheads="1"/>
          </p:cNvSpPr>
          <p:nvPr/>
        </p:nvSpPr>
        <p:spPr bwMode="auto">
          <a:xfrm>
            <a:off x="2514600" y="5562600"/>
            <a:ext cx="1371600" cy="533400"/>
          </a:xfrm>
          <a:prstGeom prst="rect">
            <a:avLst/>
          </a:prstGeom>
          <a:noFill/>
          <a:ln w="9525">
            <a:solidFill>
              <a:schemeClr val="tx1"/>
            </a:solidFill>
            <a:miter lim="800000"/>
            <a:headEnd/>
            <a:tailEnd/>
          </a:ln>
          <a:effectLst/>
        </p:spPr>
        <p:txBody>
          <a:bodyPr wrap="none" anchor="ctr"/>
          <a:lstStyle/>
          <a:p>
            <a:endParaRPr lang="en-US"/>
          </a:p>
        </p:txBody>
      </p:sp>
      <p:sp>
        <p:nvSpPr>
          <p:cNvPr id="97311" name="Rectangle 31"/>
          <p:cNvSpPr>
            <a:spLocks noChangeArrowheads="1"/>
          </p:cNvSpPr>
          <p:nvPr/>
        </p:nvSpPr>
        <p:spPr bwMode="auto">
          <a:xfrm>
            <a:off x="4648200" y="5562600"/>
            <a:ext cx="1295400" cy="533400"/>
          </a:xfrm>
          <a:prstGeom prst="rect">
            <a:avLst/>
          </a:prstGeom>
          <a:noFill/>
          <a:ln w="9525">
            <a:solidFill>
              <a:schemeClr val="tx1"/>
            </a:solidFill>
            <a:miter lim="800000"/>
            <a:headEnd/>
            <a:tailEnd/>
          </a:ln>
          <a:effectLst/>
        </p:spPr>
        <p:txBody>
          <a:bodyPr wrap="none" anchor="ctr"/>
          <a:lstStyle/>
          <a:p>
            <a:endParaRPr lang="en-US"/>
          </a:p>
        </p:txBody>
      </p:sp>
      <p:sp>
        <p:nvSpPr>
          <p:cNvPr id="97313" name="Text Box 33"/>
          <p:cNvSpPr txBox="1">
            <a:spLocks noChangeArrowheads="1"/>
          </p:cNvSpPr>
          <p:nvPr/>
        </p:nvSpPr>
        <p:spPr bwMode="auto">
          <a:xfrm>
            <a:off x="4648200" y="5630863"/>
            <a:ext cx="990600"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97314" name="Text Box 34"/>
          <p:cNvSpPr txBox="1">
            <a:spLocks noChangeArrowheads="1"/>
          </p:cNvSpPr>
          <p:nvPr/>
        </p:nvSpPr>
        <p:spPr bwMode="auto">
          <a:xfrm>
            <a:off x="2514600" y="5562600"/>
            <a:ext cx="1219200" cy="461665"/>
          </a:xfrm>
          <a:prstGeom prst="rect">
            <a:avLst/>
          </a:prstGeom>
          <a:noFill/>
          <a:ln w="9525">
            <a:noFill/>
            <a:miter lim="800000"/>
            <a:headEnd/>
            <a:tailEnd/>
          </a:ln>
          <a:effectLst/>
        </p:spPr>
        <p:txBody>
          <a:bodyPr>
            <a:spAutoFit/>
          </a:bodyPr>
          <a:lstStyle/>
          <a:p>
            <a:pPr algn="ctr">
              <a:spcBef>
                <a:spcPct val="50000"/>
              </a:spcBef>
            </a:pPr>
            <a:r>
              <a:rPr lang="en-US" sz="1200" b="1" dirty="0">
                <a:latin typeface="Arial" charset="0"/>
              </a:rPr>
              <a:t>Beauty in </a:t>
            </a:r>
            <a:r>
              <a:rPr lang="en-US" sz="1200" b="1" dirty="0" smtClean="0">
                <a:latin typeface="Arial" charset="0"/>
              </a:rPr>
              <a:t>‘</a:t>
            </a:r>
            <a:r>
              <a:rPr lang="en-US" sz="1200" b="1" dirty="0" err="1" smtClean="0">
                <a:latin typeface="Arial" charset="0"/>
              </a:rPr>
              <a:t>Kainat</a:t>
            </a:r>
            <a:r>
              <a:rPr lang="en-US" sz="1200" b="1" dirty="0" smtClean="0">
                <a:latin typeface="Arial" charset="0"/>
              </a:rPr>
              <a:t>’</a:t>
            </a:r>
            <a:endParaRPr lang="en-US" sz="1200" b="1" dirty="0">
              <a:latin typeface="Arial" charset="0"/>
            </a:endParaRPr>
          </a:p>
        </p:txBody>
      </p:sp>
      <p:sp>
        <p:nvSpPr>
          <p:cNvPr id="97315" name="Text Box 35"/>
          <p:cNvSpPr txBox="1">
            <a:spLocks noChangeArrowheads="1"/>
          </p:cNvSpPr>
          <p:nvPr/>
        </p:nvSpPr>
        <p:spPr bwMode="auto">
          <a:xfrm>
            <a:off x="4648200" y="5638800"/>
            <a:ext cx="9906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97316" name="Text Box 36"/>
          <p:cNvSpPr txBox="1">
            <a:spLocks noChangeArrowheads="1"/>
          </p:cNvSpPr>
          <p:nvPr/>
        </p:nvSpPr>
        <p:spPr bwMode="auto">
          <a:xfrm>
            <a:off x="4648200" y="5562600"/>
            <a:ext cx="1219200" cy="457200"/>
          </a:xfrm>
          <a:prstGeom prst="rect">
            <a:avLst/>
          </a:prstGeom>
          <a:noFill/>
          <a:ln w="9525">
            <a:noFill/>
            <a:miter lim="800000"/>
            <a:headEnd/>
            <a:tailEnd/>
          </a:ln>
          <a:effectLst/>
        </p:spPr>
        <p:txBody>
          <a:bodyPr>
            <a:spAutoFit/>
          </a:bodyPr>
          <a:lstStyle/>
          <a:p>
            <a:pPr algn="ctr">
              <a:spcBef>
                <a:spcPct val="50000"/>
              </a:spcBef>
            </a:pPr>
            <a:r>
              <a:rPr lang="en-US" sz="1200" b="1">
                <a:latin typeface="Arial" charset="0"/>
              </a:rPr>
              <a:t>Balance in society</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Discourses around heterosexuality</a:t>
            </a:r>
          </a:p>
        </p:txBody>
      </p:sp>
      <p:sp>
        <p:nvSpPr>
          <p:cNvPr id="86019" name="Rectangle 3"/>
          <p:cNvSpPr>
            <a:spLocks noGrp="1" noChangeArrowheads="1"/>
          </p:cNvSpPr>
          <p:nvPr>
            <p:ph type="body" idx="4294967295"/>
          </p:nvPr>
        </p:nvSpPr>
        <p:spPr/>
        <p:txBody>
          <a:bodyPr/>
          <a:lstStyle/>
          <a:p>
            <a:pPr marL="457200" lvl="1" indent="0" eaLnBrk="1" hangingPunct="1">
              <a:lnSpc>
                <a:spcPct val="80000"/>
              </a:lnSpc>
              <a:buNone/>
            </a:pPr>
            <a:endParaRPr lang="en-GB" sz="1800" dirty="0" smtClean="0"/>
          </a:p>
          <a:p>
            <a:pPr eaLnBrk="1" hangingPunct="1">
              <a:lnSpc>
                <a:spcPct val="80000"/>
              </a:lnSpc>
              <a:buNone/>
            </a:pPr>
            <a:endParaRPr lang="en-GB" sz="1800" i="1" dirty="0" smtClean="0"/>
          </a:p>
          <a:p>
            <a:pPr eaLnBrk="1" hangingPunct="1">
              <a:lnSpc>
                <a:spcPct val="80000"/>
              </a:lnSpc>
              <a:buNone/>
            </a:pPr>
            <a:r>
              <a:rPr lang="en-GB" sz="2400" i="1" dirty="0" err="1" smtClean="0"/>
              <a:t>Maham</a:t>
            </a:r>
            <a:r>
              <a:rPr lang="en-GB" sz="2400" i="1" dirty="0"/>
              <a:t>: …now there is beauty in society because of the two, we (male and female) keep the balance, it is up to us but sometimes we can’t keep the balance but from Allah </a:t>
            </a:r>
            <a:r>
              <a:rPr lang="en-GB" sz="2400" i="1" dirty="0" err="1"/>
              <a:t>Talah’s</a:t>
            </a:r>
            <a:r>
              <a:rPr lang="en-GB" sz="2400" i="1" dirty="0"/>
              <a:t> side this is there (the dualism). In everything Allah </a:t>
            </a:r>
            <a:r>
              <a:rPr lang="en-GB" sz="2400" i="1" dirty="0" err="1"/>
              <a:t>Talah</a:t>
            </a:r>
            <a:r>
              <a:rPr lang="en-GB" sz="2400" i="1" dirty="0"/>
              <a:t> has (kept the balance) and has sent the two and created beauty in this universe (pre-</a:t>
            </a:r>
            <a:r>
              <a:rPr lang="en-GB" sz="2400" i="1" dirty="0" err="1"/>
              <a:t>int</a:t>
            </a:r>
            <a:r>
              <a:rPr lang="en-GB" sz="2400" i="1" dirty="0"/>
              <a:t>)</a:t>
            </a:r>
            <a:endParaRPr lang="en-US" sz="2400" dirty="0"/>
          </a:p>
          <a:p>
            <a:pPr eaLnBrk="1" hangingPunct="1">
              <a:lnSpc>
                <a:spcPct val="80000"/>
              </a:lnSpc>
              <a:buNone/>
            </a:pPr>
            <a:endParaRPr lang="en-GB" sz="2400" i="1" dirty="0" smtClean="0"/>
          </a:p>
          <a:p>
            <a:pPr eaLnBrk="1" hangingPunct="1">
              <a:lnSpc>
                <a:spcPct val="80000"/>
              </a:lnSpc>
              <a:buFont typeface="Wingdings" pitchFamily="2" charset="2"/>
              <a:buNone/>
            </a:pPr>
            <a:endParaRPr lang="en-US" sz="18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eaLnBrk="1" hangingPunct="1">
              <a:lnSpc>
                <a:spcPct val="80000"/>
              </a:lnSpc>
              <a:buFont typeface="Wingdings" pitchFamily="2" charset="2"/>
              <a:buNone/>
            </a:pPr>
            <a:r>
              <a:rPr lang="en-US" sz="2000" dirty="0" smtClean="0">
                <a:latin typeface="Book Antiqua" pitchFamily="18" charset="0"/>
              </a:rPr>
              <a:t> </a:t>
            </a:r>
          </a:p>
        </p:txBody>
      </p:sp>
    </p:spTree>
    <p:extLst>
      <p:ext uri="{BB962C8B-B14F-4D97-AF65-F5344CB8AC3E}">
        <p14:creationId xmlns:p14="http://schemas.microsoft.com/office/powerpoint/2010/main" val="1804448019"/>
      </p:ext>
    </p:extLst>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533400" y="0"/>
            <a:ext cx="8153400" cy="914400"/>
          </a:xfrm>
        </p:spPr>
        <p:txBody>
          <a:bodyPr/>
          <a:lstStyle/>
          <a:p>
            <a:r>
              <a:rPr lang="en-US" sz="1900" b="1" smtClean="0"/>
              <a:t>Discourses teachers locate themselves within</a:t>
            </a:r>
          </a:p>
        </p:txBody>
      </p:sp>
      <p:sp>
        <p:nvSpPr>
          <p:cNvPr id="104451" name="Text Box 3"/>
          <p:cNvSpPr txBox="1">
            <a:spLocks noChangeArrowheads="1"/>
          </p:cNvSpPr>
          <p:nvPr/>
        </p:nvSpPr>
        <p:spPr bwMode="auto">
          <a:xfrm>
            <a:off x="533400" y="838200"/>
            <a:ext cx="1295400" cy="366713"/>
          </a:xfrm>
          <a:prstGeom prst="rect">
            <a:avLst/>
          </a:prstGeom>
          <a:noFill/>
          <a:ln w="9525">
            <a:noFill/>
            <a:miter lim="800000"/>
            <a:headEnd/>
            <a:tailEnd/>
          </a:ln>
          <a:effectLst/>
        </p:spPr>
        <p:txBody>
          <a:bodyPr>
            <a:spAutoFit/>
          </a:bodyPr>
          <a:lstStyle/>
          <a:p>
            <a:pPr eaLnBrk="1" hangingPunct="1">
              <a:spcBef>
                <a:spcPct val="50000"/>
              </a:spcBef>
            </a:pPr>
            <a:endParaRPr lang="en-US">
              <a:latin typeface="Arial" charset="0"/>
            </a:endParaRPr>
          </a:p>
        </p:txBody>
      </p:sp>
      <p:sp>
        <p:nvSpPr>
          <p:cNvPr id="104452" name="Text Box 4"/>
          <p:cNvSpPr txBox="1">
            <a:spLocks noChangeArrowheads="1"/>
          </p:cNvSpPr>
          <p:nvPr/>
        </p:nvSpPr>
        <p:spPr bwMode="auto">
          <a:xfrm>
            <a:off x="3413125" y="2474913"/>
            <a:ext cx="184150" cy="366712"/>
          </a:xfrm>
          <a:prstGeom prst="rect">
            <a:avLst/>
          </a:prstGeom>
          <a:noFill/>
          <a:ln w="9525">
            <a:noFill/>
            <a:miter lim="800000"/>
            <a:headEnd/>
            <a:tailEnd/>
          </a:ln>
          <a:effectLst/>
        </p:spPr>
        <p:txBody>
          <a:bodyPr wrap="none">
            <a:spAutoFit/>
          </a:bodyPr>
          <a:lstStyle/>
          <a:p>
            <a:pPr eaLnBrk="1" hangingPunct="1"/>
            <a:endParaRPr lang="en-US">
              <a:latin typeface="Arial" charset="0"/>
            </a:endParaRPr>
          </a:p>
        </p:txBody>
      </p:sp>
      <p:sp>
        <p:nvSpPr>
          <p:cNvPr id="104453" name="Oval 5"/>
          <p:cNvSpPr>
            <a:spLocks noChangeArrowheads="1"/>
          </p:cNvSpPr>
          <p:nvPr/>
        </p:nvSpPr>
        <p:spPr bwMode="auto">
          <a:xfrm>
            <a:off x="2743200" y="1828800"/>
            <a:ext cx="3048000" cy="1524000"/>
          </a:xfrm>
          <a:prstGeom prst="ellipse">
            <a:avLst/>
          </a:prstGeom>
          <a:noFill/>
          <a:ln w="9525">
            <a:solidFill>
              <a:schemeClr val="tx1"/>
            </a:solidFill>
            <a:round/>
            <a:headEnd/>
            <a:tailEnd/>
          </a:ln>
          <a:effectLst/>
        </p:spPr>
        <p:txBody>
          <a:bodyPr anchor="ctr"/>
          <a:lstStyle/>
          <a:p>
            <a:pPr algn="ctr" eaLnBrk="1" hangingPunct="1"/>
            <a:r>
              <a:rPr lang="en-US" b="1">
                <a:latin typeface="Arial" charset="0"/>
              </a:rPr>
              <a:t>Discourses of Morality</a:t>
            </a:r>
          </a:p>
        </p:txBody>
      </p:sp>
      <p:sp>
        <p:nvSpPr>
          <p:cNvPr id="104454" name="Line 6"/>
          <p:cNvSpPr>
            <a:spLocks noChangeShapeType="1"/>
          </p:cNvSpPr>
          <p:nvPr/>
        </p:nvSpPr>
        <p:spPr bwMode="auto">
          <a:xfrm>
            <a:off x="5791200" y="2514600"/>
            <a:ext cx="609600" cy="0"/>
          </a:xfrm>
          <a:prstGeom prst="line">
            <a:avLst/>
          </a:prstGeom>
          <a:noFill/>
          <a:ln w="9525">
            <a:solidFill>
              <a:schemeClr val="tx1"/>
            </a:solidFill>
            <a:round/>
            <a:headEnd/>
            <a:tailEnd/>
          </a:ln>
          <a:effectLst/>
        </p:spPr>
        <p:txBody>
          <a:bodyPr/>
          <a:lstStyle/>
          <a:p>
            <a:endParaRPr lang="en-US"/>
          </a:p>
        </p:txBody>
      </p:sp>
      <p:sp>
        <p:nvSpPr>
          <p:cNvPr id="104455" name="Rectangle 7"/>
          <p:cNvSpPr>
            <a:spLocks noChangeArrowheads="1"/>
          </p:cNvSpPr>
          <p:nvPr/>
        </p:nvSpPr>
        <p:spPr bwMode="auto">
          <a:xfrm>
            <a:off x="6400800" y="2209800"/>
            <a:ext cx="1524000" cy="6096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Strong sense of right and wrong</a:t>
            </a:r>
          </a:p>
        </p:txBody>
      </p:sp>
      <p:sp>
        <p:nvSpPr>
          <p:cNvPr id="104458" name="Line 10"/>
          <p:cNvSpPr>
            <a:spLocks noChangeShapeType="1"/>
          </p:cNvSpPr>
          <p:nvPr/>
        </p:nvSpPr>
        <p:spPr bwMode="auto">
          <a:xfrm>
            <a:off x="4343400" y="3352800"/>
            <a:ext cx="0" cy="838200"/>
          </a:xfrm>
          <a:prstGeom prst="line">
            <a:avLst/>
          </a:prstGeom>
          <a:noFill/>
          <a:ln w="9525">
            <a:solidFill>
              <a:schemeClr val="tx1"/>
            </a:solidFill>
            <a:round/>
            <a:headEnd/>
            <a:tailEnd/>
          </a:ln>
          <a:effectLst/>
        </p:spPr>
        <p:txBody>
          <a:bodyPr/>
          <a:lstStyle/>
          <a:p>
            <a:endParaRPr lang="en-US"/>
          </a:p>
        </p:txBody>
      </p:sp>
      <p:sp>
        <p:nvSpPr>
          <p:cNvPr id="104459" name="Rectangle 11"/>
          <p:cNvSpPr>
            <a:spLocks noChangeArrowheads="1"/>
          </p:cNvSpPr>
          <p:nvPr/>
        </p:nvSpPr>
        <p:spPr bwMode="auto">
          <a:xfrm>
            <a:off x="3581400" y="4191000"/>
            <a:ext cx="1600200" cy="7620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Duty of teacher to regulate self and especially children</a:t>
            </a:r>
          </a:p>
        </p:txBody>
      </p:sp>
      <p:sp>
        <p:nvSpPr>
          <p:cNvPr id="104460" name="Rectangle 12"/>
          <p:cNvSpPr>
            <a:spLocks noChangeArrowheads="1"/>
          </p:cNvSpPr>
          <p:nvPr/>
        </p:nvSpPr>
        <p:spPr bwMode="auto">
          <a:xfrm>
            <a:off x="838200" y="2133600"/>
            <a:ext cx="1447800" cy="91440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Too much freedom can lead to immorality e.g. of West</a:t>
            </a:r>
          </a:p>
        </p:txBody>
      </p:sp>
      <p:sp>
        <p:nvSpPr>
          <p:cNvPr id="104461" name="Line 13"/>
          <p:cNvSpPr>
            <a:spLocks noChangeShapeType="1"/>
          </p:cNvSpPr>
          <p:nvPr/>
        </p:nvSpPr>
        <p:spPr bwMode="auto">
          <a:xfrm>
            <a:off x="2286000" y="2590800"/>
            <a:ext cx="457200" cy="0"/>
          </a:xfrm>
          <a:prstGeom prst="line">
            <a:avLst/>
          </a:prstGeom>
          <a:noFill/>
          <a:ln w="9525">
            <a:solidFill>
              <a:schemeClr val="tx1"/>
            </a:solidFill>
            <a:round/>
            <a:headEnd/>
            <a:tailEnd/>
          </a:ln>
          <a:effectLst/>
        </p:spPr>
        <p:txBody>
          <a:bodyPr/>
          <a:lstStyle/>
          <a:p>
            <a:endParaRPr lang="en-US"/>
          </a:p>
        </p:txBody>
      </p:sp>
      <p:sp>
        <p:nvSpPr>
          <p:cNvPr id="104462" name="Line 14"/>
          <p:cNvSpPr>
            <a:spLocks noChangeShapeType="1"/>
          </p:cNvSpPr>
          <p:nvPr/>
        </p:nvSpPr>
        <p:spPr bwMode="auto">
          <a:xfrm flipH="1">
            <a:off x="3200400" y="4953000"/>
            <a:ext cx="762000" cy="609600"/>
          </a:xfrm>
          <a:prstGeom prst="line">
            <a:avLst/>
          </a:prstGeom>
          <a:noFill/>
          <a:ln w="9525">
            <a:solidFill>
              <a:schemeClr val="tx1"/>
            </a:solidFill>
            <a:round/>
            <a:headEnd/>
            <a:tailEnd/>
          </a:ln>
          <a:effectLst/>
        </p:spPr>
        <p:txBody>
          <a:bodyPr/>
          <a:lstStyle/>
          <a:p>
            <a:endParaRPr lang="en-US"/>
          </a:p>
        </p:txBody>
      </p:sp>
      <p:sp>
        <p:nvSpPr>
          <p:cNvPr id="104463" name="Line 15"/>
          <p:cNvSpPr>
            <a:spLocks noChangeShapeType="1"/>
          </p:cNvSpPr>
          <p:nvPr/>
        </p:nvSpPr>
        <p:spPr bwMode="auto">
          <a:xfrm>
            <a:off x="4572000" y="4953000"/>
            <a:ext cx="533400" cy="609600"/>
          </a:xfrm>
          <a:prstGeom prst="line">
            <a:avLst/>
          </a:prstGeom>
          <a:noFill/>
          <a:ln w="9525">
            <a:solidFill>
              <a:schemeClr val="tx1"/>
            </a:solidFill>
            <a:round/>
            <a:headEnd/>
            <a:tailEnd/>
          </a:ln>
          <a:effectLst/>
        </p:spPr>
        <p:txBody>
          <a:bodyPr/>
          <a:lstStyle/>
          <a:p>
            <a:endParaRPr lang="en-US"/>
          </a:p>
        </p:txBody>
      </p:sp>
      <p:sp>
        <p:nvSpPr>
          <p:cNvPr id="104464" name="Rectangle 16"/>
          <p:cNvSpPr>
            <a:spLocks noChangeArrowheads="1"/>
          </p:cNvSpPr>
          <p:nvPr/>
        </p:nvSpPr>
        <p:spPr bwMode="auto">
          <a:xfrm>
            <a:off x="2209800" y="5562600"/>
            <a:ext cx="1828800" cy="533400"/>
          </a:xfrm>
          <a:prstGeom prst="rect">
            <a:avLst/>
          </a:prstGeom>
          <a:noFill/>
          <a:ln w="9525">
            <a:solidFill>
              <a:schemeClr val="tx1"/>
            </a:solidFill>
            <a:miter lim="800000"/>
            <a:headEnd/>
            <a:tailEnd/>
          </a:ln>
          <a:effectLst/>
        </p:spPr>
        <p:txBody>
          <a:bodyPr wrap="none" anchor="ctr"/>
          <a:lstStyle/>
          <a:p>
            <a:endParaRPr lang="en-US"/>
          </a:p>
        </p:txBody>
      </p:sp>
      <p:sp>
        <p:nvSpPr>
          <p:cNvPr id="104465" name="Rectangle 17"/>
          <p:cNvSpPr>
            <a:spLocks noChangeArrowheads="1"/>
          </p:cNvSpPr>
          <p:nvPr/>
        </p:nvSpPr>
        <p:spPr bwMode="auto">
          <a:xfrm>
            <a:off x="4648200" y="5562600"/>
            <a:ext cx="1752600" cy="533400"/>
          </a:xfrm>
          <a:prstGeom prst="rect">
            <a:avLst/>
          </a:prstGeom>
          <a:noFill/>
          <a:ln w="9525">
            <a:solidFill>
              <a:schemeClr val="tx1"/>
            </a:solidFill>
            <a:miter lim="800000"/>
            <a:headEnd/>
            <a:tailEnd/>
          </a:ln>
          <a:effectLst/>
        </p:spPr>
        <p:txBody>
          <a:bodyPr wrap="none" anchor="ctr"/>
          <a:lstStyle/>
          <a:p>
            <a:endParaRPr lang="en-US"/>
          </a:p>
        </p:txBody>
      </p:sp>
      <p:sp>
        <p:nvSpPr>
          <p:cNvPr id="104466" name="Text Box 18"/>
          <p:cNvSpPr txBox="1">
            <a:spLocks noChangeArrowheads="1"/>
          </p:cNvSpPr>
          <p:nvPr/>
        </p:nvSpPr>
        <p:spPr bwMode="auto">
          <a:xfrm>
            <a:off x="4648200" y="5630863"/>
            <a:ext cx="990600"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104467" name="Text Box 19"/>
          <p:cNvSpPr txBox="1">
            <a:spLocks noChangeArrowheads="1"/>
          </p:cNvSpPr>
          <p:nvPr/>
        </p:nvSpPr>
        <p:spPr bwMode="auto">
          <a:xfrm>
            <a:off x="2209800" y="5638800"/>
            <a:ext cx="1828800" cy="457200"/>
          </a:xfrm>
          <a:prstGeom prst="rect">
            <a:avLst/>
          </a:prstGeom>
          <a:noFill/>
          <a:ln w="9525">
            <a:noFill/>
            <a:miter lim="800000"/>
            <a:headEnd/>
            <a:tailEnd/>
          </a:ln>
          <a:effectLst/>
        </p:spPr>
        <p:txBody>
          <a:bodyPr>
            <a:spAutoFit/>
          </a:bodyPr>
          <a:lstStyle/>
          <a:p>
            <a:pPr algn="ctr">
              <a:spcBef>
                <a:spcPct val="50000"/>
              </a:spcBef>
            </a:pPr>
            <a:r>
              <a:rPr lang="en-US" sz="1200">
                <a:latin typeface="Arial" charset="0"/>
              </a:rPr>
              <a:t>Children exploring sexuality is punished</a:t>
            </a:r>
          </a:p>
        </p:txBody>
      </p:sp>
      <p:sp>
        <p:nvSpPr>
          <p:cNvPr id="104468" name="Text Box 20"/>
          <p:cNvSpPr txBox="1">
            <a:spLocks noChangeArrowheads="1"/>
          </p:cNvSpPr>
          <p:nvPr/>
        </p:nvSpPr>
        <p:spPr bwMode="auto">
          <a:xfrm>
            <a:off x="4876800" y="5638800"/>
            <a:ext cx="1524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104469" name="Text Box 21"/>
          <p:cNvSpPr txBox="1">
            <a:spLocks noChangeArrowheads="1"/>
          </p:cNvSpPr>
          <p:nvPr/>
        </p:nvSpPr>
        <p:spPr bwMode="auto">
          <a:xfrm>
            <a:off x="4648200" y="5638800"/>
            <a:ext cx="1676400" cy="457200"/>
          </a:xfrm>
          <a:prstGeom prst="rect">
            <a:avLst/>
          </a:prstGeom>
          <a:noFill/>
          <a:ln w="9525">
            <a:noFill/>
            <a:miter lim="800000"/>
            <a:headEnd/>
            <a:tailEnd/>
          </a:ln>
          <a:effectLst/>
        </p:spPr>
        <p:txBody>
          <a:bodyPr>
            <a:spAutoFit/>
          </a:bodyPr>
          <a:lstStyle/>
          <a:p>
            <a:pPr algn="ctr">
              <a:spcBef>
                <a:spcPct val="50000"/>
              </a:spcBef>
            </a:pPr>
            <a:r>
              <a:rPr lang="en-US" sz="1200" dirty="0">
                <a:latin typeface="Arial" charset="0"/>
              </a:rPr>
              <a:t>Displays of affection </a:t>
            </a:r>
            <a:r>
              <a:rPr lang="en-US" sz="1200" dirty="0" smtClean="0">
                <a:latin typeface="Arial" charset="0"/>
              </a:rPr>
              <a:t>forbidden</a:t>
            </a:r>
            <a:endParaRPr lang="en-US" sz="1200" dirty="0">
              <a:latin typeface="Arial" charset="0"/>
            </a:endParaRPr>
          </a:p>
        </p:txBody>
      </p:sp>
      <p:sp>
        <p:nvSpPr>
          <p:cNvPr id="104470" name="Rectangle 22"/>
          <p:cNvSpPr>
            <a:spLocks noChangeArrowheads="1"/>
          </p:cNvSpPr>
          <p:nvPr/>
        </p:nvSpPr>
        <p:spPr bwMode="auto">
          <a:xfrm>
            <a:off x="838200" y="3352800"/>
            <a:ext cx="1447800" cy="914400"/>
          </a:xfrm>
          <a:prstGeom prst="rect">
            <a:avLst/>
          </a:prstGeom>
          <a:noFill/>
          <a:ln w="9525">
            <a:solidFill>
              <a:schemeClr val="tx1"/>
            </a:solidFill>
            <a:miter lim="800000"/>
            <a:headEnd/>
            <a:tailEnd/>
          </a:ln>
          <a:effectLst/>
        </p:spPr>
        <p:txBody>
          <a:bodyPr wrap="none" anchor="ctr"/>
          <a:lstStyle/>
          <a:p>
            <a:endParaRPr lang="en-US"/>
          </a:p>
        </p:txBody>
      </p:sp>
      <p:sp>
        <p:nvSpPr>
          <p:cNvPr id="104471" name="Text Box 23"/>
          <p:cNvSpPr txBox="1">
            <a:spLocks noChangeArrowheads="1"/>
          </p:cNvSpPr>
          <p:nvPr/>
        </p:nvSpPr>
        <p:spPr bwMode="auto">
          <a:xfrm>
            <a:off x="990600" y="3573463"/>
            <a:ext cx="1219200"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104472" name="Text Box 24"/>
          <p:cNvSpPr txBox="1">
            <a:spLocks noChangeArrowheads="1"/>
          </p:cNvSpPr>
          <p:nvPr/>
        </p:nvSpPr>
        <p:spPr bwMode="auto">
          <a:xfrm>
            <a:off x="914400" y="3505200"/>
            <a:ext cx="1295400" cy="639763"/>
          </a:xfrm>
          <a:prstGeom prst="rect">
            <a:avLst/>
          </a:prstGeom>
          <a:noFill/>
          <a:ln w="9525">
            <a:noFill/>
            <a:miter lim="800000"/>
            <a:headEnd/>
            <a:tailEnd/>
          </a:ln>
          <a:effectLst/>
        </p:spPr>
        <p:txBody>
          <a:bodyPr>
            <a:spAutoFit/>
          </a:bodyPr>
          <a:lstStyle/>
          <a:p>
            <a:pPr algn="ctr">
              <a:spcBef>
                <a:spcPct val="50000"/>
              </a:spcBef>
            </a:pPr>
            <a:r>
              <a:rPr lang="en-US" sz="1200" b="1">
                <a:latin typeface="Arial" charset="0"/>
              </a:rPr>
              <a:t>Fear of becoming like the west</a:t>
            </a:r>
          </a:p>
        </p:txBody>
      </p:sp>
      <p:sp>
        <p:nvSpPr>
          <p:cNvPr id="104474" name="Line 26"/>
          <p:cNvSpPr>
            <a:spLocks noChangeShapeType="1"/>
          </p:cNvSpPr>
          <p:nvPr/>
        </p:nvSpPr>
        <p:spPr bwMode="auto">
          <a:xfrm>
            <a:off x="1524000" y="3048000"/>
            <a:ext cx="0" cy="30480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Discourses of Morality</a:t>
            </a:r>
          </a:p>
        </p:txBody>
      </p:sp>
      <p:sp>
        <p:nvSpPr>
          <p:cNvPr id="86019" name="Rectangle 3"/>
          <p:cNvSpPr>
            <a:spLocks noGrp="1" noChangeArrowheads="1"/>
          </p:cNvSpPr>
          <p:nvPr>
            <p:ph type="body" idx="4294967295"/>
          </p:nvPr>
        </p:nvSpPr>
        <p:spPr/>
        <p:txBody>
          <a:bodyPr/>
          <a:lstStyle/>
          <a:p>
            <a:pPr marL="457200" lvl="1" indent="0" eaLnBrk="1" hangingPunct="1">
              <a:lnSpc>
                <a:spcPct val="80000"/>
              </a:lnSpc>
              <a:buNone/>
            </a:pPr>
            <a:endParaRPr lang="en-GB" sz="1800" dirty="0" smtClean="0"/>
          </a:p>
          <a:p>
            <a:pPr marL="457200" lvl="1" indent="0" eaLnBrk="1" hangingPunct="1">
              <a:lnSpc>
                <a:spcPct val="80000"/>
              </a:lnSpc>
              <a:buNone/>
            </a:pPr>
            <a:endParaRPr lang="en-GB" sz="1800" b="1" dirty="0" smtClean="0"/>
          </a:p>
          <a:p>
            <a:pPr marL="457200" lvl="1" indent="0" eaLnBrk="1" hangingPunct="1">
              <a:lnSpc>
                <a:spcPct val="80000"/>
              </a:lnSpc>
              <a:buNone/>
            </a:pPr>
            <a:r>
              <a:rPr lang="en-GB" sz="2000" b="1" dirty="0" smtClean="0"/>
              <a:t>Regulation and Surveillance</a:t>
            </a:r>
            <a:r>
              <a:rPr lang="en-GB" sz="2000" dirty="0" smtClean="0"/>
              <a:t> </a:t>
            </a:r>
            <a:endParaRPr lang="en-GB" sz="2000" i="1" dirty="0" smtClean="0"/>
          </a:p>
          <a:p>
            <a:r>
              <a:rPr lang="en-GB" sz="2000" i="1" dirty="0"/>
              <a:t>Sarah: </a:t>
            </a:r>
            <a:r>
              <a:rPr lang="en-GB" sz="2000" i="1" dirty="0" err="1" smtClean="0"/>
              <a:t>Wasif</a:t>
            </a:r>
            <a:r>
              <a:rPr lang="en-GB" sz="2000" i="1" dirty="0" smtClean="0"/>
              <a:t> </a:t>
            </a:r>
            <a:r>
              <a:rPr lang="en-GB" sz="2000" i="1" dirty="0"/>
              <a:t>used to do the same things (referring to kissing) with me…when he was in pre-nursery then, one day I was so irritated, I slapped him tightly (emphasis) and said what are you doing and I slapped you because of this. (3</a:t>
            </a:r>
            <a:r>
              <a:rPr lang="en-GB" sz="2000" i="1" baseline="30000" dirty="0"/>
              <a:t>rd</a:t>
            </a:r>
            <a:r>
              <a:rPr lang="en-GB" sz="2000" i="1" dirty="0"/>
              <a:t> ARM_24-10-09)</a:t>
            </a:r>
            <a:endParaRPr lang="en-US" sz="2000" dirty="0"/>
          </a:p>
          <a:p>
            <a:pPr marL="0" indent="0">
              <a:buNone/>
            </a:pPr>
            <a:endParaRPr lang="en-US" sz="1600" dirty="0" smtClean="0">
              <a:latin typeface="Book Antiqua" pitchFamily="18" charset="0"/>
            </a:endParaRPr>
          </a:p>
          <a:p>
            <a:pPr lvl="1" eaLnBrk="1" hangingPunct="1">
              <a:lnSpc>
                <a:spcPct val="80000"/>
              </a:lnSpc>
              <a:buFontTx/>
              <a:buNone/>
            </a:pPr>
            <a:endParaRPr lang="en-US" sz="16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eaLnBrk="1" hangingPunct="1">
              <a:lnSpc>
                <a:spcPct val="80000"/>
              </a:lnSpc>
              <a:buFont typeface="Wingdings" pitchFamily="2" charset="2"/>
              <a:buNone/>
            </a:pPr>
            <a:r>
              <a:rPr lang="en-US" sz="2000" dirty="0" smtClean="0">
                <a:latin typeface="Book Antiqua" pitchFamily="18" charset="0"/>
              </a:rPr>
              <a:t> </a:t>
            </a:r>
          </a:p>
        </p:txBody>
      </p:sp>
    </p:spTree>
    <p:extLst>
      <p:ext uri="{BB962C8B-B14F-4D97-AF65-F5344CB8AC3E}">
        <p14:creationId xmlns:p14="http://schemas.microsoft.com/office/powerpoint/2010/main" val="2815883020"/>
      </p:ext>
    </p:extLst>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Rectangle 2"/>
          <p:cNvSpPr>
            <a:spLocks noGrp="1" noChangeArrowheads="1"/>
          </p:cNvSpPr>
          <p:nvPr>
            <p:ph type="title"/>
          </p:nvPr>
        </p:nvSpPr>
        <p:spPr>
          <a:xfrm>
            <a:off x="533400" y="0"/>
            <a:ext cx="8153400" cy="914400"/>
          </a:xfrm>
        </p:spPr>
        <p:txBody>
          <a:bodyPr/>
          <a:lstStyle/>
          <a:p>
            <a:r>
              <a:rPr lang="en-US" sz="1900" b="1" smtClean="0"/>
              <a:t>Discourses teachers locate themselves within</a:t>
            </a:r>
          </a:p>
        </p:txBody>
      </p:sp>
      <p:sp>
        <p:nvSpPr>
          <p:cNvPr id="104451" name="Text Box 3"/>
          <p:cNvSpPr txBox="1">
            <a:spLocks noChangeArrowheads="1"/>
          </p:cNvSpPr>
          <p:nvPr/>
        </p:nvSpPr>
        <p:spPr bwMode="auto">
          <a:xfrm>
            <a:off x="533400" y="838200"/>
            <a:ext cx="1295400" cy="366713"/>
          </a:xfrm>
          <a:prstGeom prst="rect">
            <a:avLst/>
          </a:prstGeom>
          <a:noFill/>
          <a:ln w="9525">
            <a:noFill/>
            <a:miter lim="800000"/>
            <a:headEnd/>
            <a:tailEnd/>
          </a:ln>
          <a:effectLst/>
        </p:spPr>
        <p:txBody>
          <a:bodyPr>
            <a:spAutoFit/>
          </a:bodyPr>
          <a:lstStyle/>
          <a:p>
            <a:pPr eaLnBrk="1" hangingPunct="1">
              <a:spcBef>
                <a:spcPct val="50000"/>
              </a:spcBef>
            </a:pPr>
            <a:endParaRPr lang="en-US">
              <a:latin typeface="Arial" charset="0"/>
            </a:endParaRPr>
          </a:p>
        </p:txBody>
      </p:sp>
      <p:sp>
        <p:nvSpPr>
          <p:cNvPr id="104452" name="Text Box 4"/>
          <p:cNvSpPr txBox="1">
            <a:spLocks noChangeArrowheads="1"/>
          </p:cNvSpPr>
          <p:nvPr/>
        </p:nvSpPr>
        <p:spPr bwMode="auto">
          <a:xfrm>
            <a:off x="3413125" y="2474913"/>
            <a:ext cx="184150" cy="366712"/>
          </a:xfrm>
          <a:prstGeom prst="rect">
            <a:avLst/>
          </a:prstGeom>
          <a:noFill/>
          <a:ln w="9525">
            <a:noFill/>
            <a:miter lim="800000"/>
            <a:headEnd/>
            <a:tailEnd/>
          </a:ln>
          <a:effectLst/>
        </p:spPr>
        <p:txBody>
          <a:bodyPr wrap="none">
            <a:spAutoFit/>
          </a:bodyPr>
          <a:lstStyle/>
          <a:p>
            <a:pPr eaLnBrk="1" hangingPunct="1"/>
            <a:endParaRPr lang="en-US">
              <a:latin typeface="Arial" charset="0"/>
            </a:endParaRPr>
          </a:p>
        </p:txBody>
      </p:sp>
      <p:sp>
        <p:nvSpPr>
          <p:cNvPr id="104453" name="Oval 5"/>
          <p:cNvSpPr>
            <a:spLocks noChangeArrowheads="1"/>
          </p:cNvSpPr>
          <p:nvPr/>
        </p:nvSpPr>
        <p:spPr bwMode="auto">
          <a:xfrm>
            <a:off x="2743200" y="1828800"/>
            <a:ext cx="3048000" cy="1524000"/>
          </a:xfrm>
          <a:prstGeom prst="ellipse">
            <a:avLst/>
          </a:prstGeom>
          <a:noFill/>
          <a:ln w="9525">
            <a:solidFill>
              <a:schemeClr val="tx1"/>
            </a:solidFill>
            <a:round/>
            <a:headEnd/>
            <a:tailEnd/>
          </a:ln>
          <a:effectLst/>
        </p:spPr>
        <p:txBody>
          <a:bodyPr anchor="ctr"/>
          <a:lstStyle/>
          <a:p>
            <a:pPr algn="ctr" eaLnBrk="1" hangingPunct="1"/>
            <a:r>
              <a:rPr lang="en-US" b="1" dirty="0">
                <a:latin typeface="Arial" charset="0"/>
              </a:rPr>
              <a:t>Discourses of </a:t>
            </a:r>
            <a:r>
              <a:rPr lang="en-US" b="1" dirty="0" smtClean="0">
                <a:latin typeface="Arial" charset="0"/>
              </a:rPr>
              <a:t>Male supremacy</a:t>
            </a:r>
            <a:endParaRPr lang="en-US" b="1" dirty="0">
              <a:latin typeface="Arial" charset="0"/>
            </a:endParaRPr>
          </a:p>
        </p:txBody>
      </p:sp>
      <p:sp>
        <p:nvSpPr>
          <p:cNvPr id="104454" name="Line 6"/>
          <p:cNvSpPr>
            <a:spLocks noChangeShapeType="1"/>
          </p:cNvSpPr>
          <p:nvPr/>
        </p:nvSpPr>
        <p:spPr bwMode="auto">
          <a:xfrm>
            <a:off x="5791200" y="2514600"/>
            <a:ext cx="609600" cy="0"/>
          </a:xfrm>
          <a:prstGeom prst="line">
            <a:avLst/>
          </a:prstGeom>
          <a:noFill/>
          <a:ln w="9525">
            <a:solidFill>
              <a:schemeClr val="tx1"/>
            </a:solidFill>
            <a:round/>
            <a:headEnd/>
            <a:tailEnd/>
          </a:ln>
          <a:effectLst/>
        </p:spPr>
        <p:txBody>
          <a:bodyPr/>
          <a:lstStyle/>
          <a:p>
            <a:endParaRPr lang="en-US"/>
          </a:p>
        </p:txBody>
      </p:sp>
      <p:sp>
        <p:nvSpPr>
          <p:cNvPr id="104455" name="Rectangle 7"/>
          <p:cNvSpPr>
            <a:spLocks noChangeArrowheads="1"/>
          </p:cNvSpPr>
          <p:nvPr/>
        </p:nvSpPr>
        <p:spPr bwMode="auto">
          <a:xfrm>
            <a:off x="6400800" y="2209800"/>
            <a:ext cx="1524000" cy="609600"/>
          </a:xfrm>
          <a:prstGeom prst="rect">
            <a:avLst/>
          </a:prstGeom>
          <a:noFill/>
          <a:ln w="9525">
            <a:solidFill>
              <a:schemeClr val="tx1"/>
            </a:solidFill>
            <a:miter lim="800000"/>
            <a:headEnd/>
            <a:tailEnd/>
          </a:ln>
          <a:effectLst/>
        </p:spPr>
        <p:txBody>
          <a:bodyPr anchor="ctr"/>
          <a:lstStyle/>
          <a:p>
            <a:pPr algn="ctr" eaLnBrk="1" hangingPunct="1"/>
            <a:r>
              <a:rPr lang="en-US" sz="1200" b="1" dirty="0" smtClean="0">
                <a:latin typeface="Arial" charset="0"/>
              </a:rPr>
              <a:t>‘Men created as superior’</a:t>
            </a:r>
            <a:endParaRPr lang="en-US" sz="1200" b="1" dirty="0">
              <a:latin typeface="Arial" charset="0"/>
            </a:endParaRPr>
          </a:p>
        </p:txBody>
      </p:sp>
      <p:sp>
        <p:nvSpPr>
          <p:cNvPr id="104456" name="Rectangle 8"/>
          <p:cNvSpPr>
            <a:spLocks noChangeArrowheads="1"/>
          </p:cNvSpPr>
          <p:nvPr/>
        </p:nvSpPr>
        <p:spPr bwMode="auto">
          <a:xfrm>
            <a:off x="6400800" y="3124200"/>
            <a:ext cx="1676400" cy="838200"/>
          </a:xfrm>
          <a:prstGeom prst="rect">
            <a:avLst/>
          </a:prstGeom>
          <a:noFill/>
          <a:ln w="9525">
            <a:solidFill>
              <a:schemeClr val="tx1"/>
            </a:solidFill>
            <a:miter lim="800000"/>
            <a:headEnd/>
            <a:tailEnd/>
          </a:ln>
          <a:effectLst/>
        </p:spPr>
        <p:txBody>
          <a:bodyPr anchor="ctr"/>
          <a:lstStyle/>
          <a:p>
            <a:pPr algn="ctr" eaLnBrk="1" hangingPunct="1"/>
            <a:r>
              <a:rPr lang="en-US" sz="1200" b="1" i="1" dirty="0" smtClean="0">
                <a:latin typeface="Arial" charset="0"/>
              </a:rPr>
              <a:t>Obey husbands</a:t>
            </a:r>
            <a:endParaRPr lang="en-US" sz="1200" b="1" i="1" dirty="0">
              <a:latin typeface="Arial" charset="0"/>
            </a:endParaRPr>
          </a:p>
        </p:txBody>
      </p:sp>
      <p:sp>
        <p:nvSpPr>
          <p:cNvPr id="104457" name="Line 9"/>
          <p:cNvSpPr>
            <a:spLocks noChangeShapeType="1"/>
          </p:cNvSpPr>
          <p:nvPr/>
        </p:nvSpPr>
        <p:spPr bwMode="auto">
          <a:xfrm>
            <a:off x="7162800" y="2819400"/>
            <a:ext cx="0" cy="304800"/>
          </a:xfrm>
          <a:prstGeom prst="line">
            <a:avLst/>
          </a:prstGeom>
          <a:noFill/>
          <a:ln w="9525">
            <a:solidFill>
              <a:schemeClr val="tx1"/>
            </a:solidFill>
            <a:round/>
            <a:headEnd/>
            <a:tailEnd/>
          </a:ln>
          <a:effectLst/>
        </p:spPr>
        <p:txBody>
          <a:bodyPr/>
          <a:lstStyle/>
          <a:p>
            <a:endParaRPr lang="en-US"/>
          </a:p>
        </p:txBody>
      </p:sp>
      <p:sp>
        <p:nvSpPr>
          <p:cNvPr id="104458" name="Line 10"/>
          <p:cNvSpPr>
            <a:spLocks noChangeShapeType="1"/>
          </p:cNvSpPr>
          <p:nvPr/>
        </p:nvSpPr>
        <p:spPr bwMode="auto">
          <a:xfrm>
            <a:off x="4343400" y="3352800"/>
            <a:ext cx="0" cy="838200"/>
          </a:xfrm>
          <a:prstGeom prst="line">
            <a:avLst/>
          </a:prstGeom>
          <a:noFill/>
          <a:ln w="9525">
            <a:solidFill>
              <a:schemeClr val="tx1"/>
            </a:solidFill>
            <a:round/>
            <a:headEnd/>
            <a:tailEnd/>
          </a:ln>
          <a:effectLst/>
        </p:spPr>
        <p:txBody>
          <a:bodyPr/>
          <a:lstStyle/>
          <a:p>
            <a:endParaRPr lang="en-US"/>
          </a:p>
        </p:txBody>
      </p:sp>
      <p:sp>
        <p:nvSpPr>
          <p:cNvPr id="104459" name="Rectangle 11"/>
          <p:cNvSpPr>
            <a:spLocks noChangeArrowheads="1"/>
          </p:cNvSpPr>
          <p:nvPr/>
        </p:nvSpPr>
        <p:spPr bwMode="auto">
          <a:xfrm>
            <a:off x="3581400" y="4191000"/>
            <a:ext cx="1600200" cy="762000"/>
          </a:xfrm>
          <a:prstGeom prst="rect">
            <a:avLst/>
          </a:prstGeom>
          <a:noFill/>
          <a:ln w="9525">
            <a:solidFill>
              <a:schemeClr val="tx1"/>
            </a:solidFill>
            <a:miter lim="800000"/>
            <a:headEnd/>
            <a:tailEnd/>
          </a:ln>
          <a:effectLst/>
        </p:spPr>
        <p:txBody>
          <a:bodyPr anchor="ctr"/>
          <a:lstStyle/>
          <a:p>
            <a:pPr algn="ctr" eaLnBrk="1" hangingPunct="1"/>
            <a:r>
              <a:rPr lang="en-US" sz="1200" b="1" dirty="0" smtClean="0">
                <a:latin typeface="Arial" charset="0"/>
              </a:rPr>
              <a:t>Birth of son desired</a:t>
            </a:r>
            <a:endParaRPr lang="en-US" sz="1200" b="1" dirty="0">
              <a:latin typeface="Arial" charset="0"/>
            </a:endParaRPr>
          </a:p>
        </p:txBody>
      </p:sp>
      <p:sp>
        <p:nvSpPr>
          <p:cNvPr id="104460" name="Rectangle 12"/>
          <p:cNvSpPr>
            <a:spLocks noChangeArrowheads="1"/>
          </p:cNvSpPr>
          <p:nvPr/>
        </p:nvSpPr>
        <p:spPr bwMode="auto">
          <a:xfrm>
            <a:off x="838200" y="2133600"/>
            <a:ext cx="1447800" cy="914400"/>
          </a:xfrm>
          <a:prstGeom prst="rect">
            <a:avLst/>
          </a:prstGeom>
          <a:noFill/>
          <a:ln w="9525">
            <a:solidFill>
              <a:schemeClr val="tx1"/>
            </a:solidFill>
            <a:miter lim="800000"/>
            <a:headEnd/>
            <a:tailEnd/>
          </a:ln>
          <a:effectLst/>
        </p:spPr>
        <p:txBody>
          <a:bodyPr anchor="ctr"/>
          <a:lstStyle/>
          <a:p>
            <a:pPr algn="ctr" eaLnBrk="1" hangingPunct="1"/>
            <a:r>
              <a:rPr lang="en-US" sz="1200" b="1" dirty="0" smtClean="0">
                <a:latin typeface="Arial" charset="0"/>
              </a:rPr>
              <a:t>Men as protectors of women </a:t>
            </a:r>
            <a:endParaRPr lang="en-US" sz="1200" b="1" dirty="0">
              <a:latin typeface="Arial" charset="0"/>
            </a:endParaRPr>
          </a:p>
        </p:txBody>
      </p:sp>
      <p:sp>
        <p:nvSpPr>
          <p:cNvPr id="104461" name="Line 13"/>
          <p:cNvSpPr>
            <a:spLocks noChangeShapeType="1"/>
          </p:cNvSpPr>
          <p:nvPr/>
        </p:nvSpPr>
        <p:spPr bwMode="auto">
          <a:xfrm>
            <a:off x="2286000" y="2590800"/>
            <a:ext cx="457200" cy="0"/>
          </a:xfrm>
          <a:prstGeom prst="line">
            <a:avLst/>
          </a:prstGeom>
          <a:noFill/>
          <a:ln w="9525">
            <a:solidFill>
              <a:schemeClr val="tx1"/>
            </a:solidFill>
            <a:round/>
            <a:headEnd/>
            <a:tailEnd/>
          </a:ln>
          <a:effectLst/>
        </p:spPr>
        <p:txBody>
          <a:bodyPr/>
          <a:lstStyle/>
          <a:p>
            <a:endParaRPr lang="en-US"/>
          </a:p>
        </p:txBody>
      </p:sp>
      <p:sp>
        <p:nvSpPr>
          <p:cNvPr id="104462" name="Line 14"/>
          <p:cNvSpPr>
            <a:spLocks noChangeShapeType="1"/>
          </p:cNvSpPr>
          <p:nvPr/>
        </p:nvSpPr>
        <p:spPr bwMode="auto">
          <a:xfrm flipH="1">
            <a:off x="3200400" y="4953000"/>
            <a:ext cx="762000" cy="609600"/>
          </a:xfrm>
          <a:prstGeom prst="line">
            <a:avLst/>
          </a:prstGeom>
          <a:noFill/>
          <a:ln w="9525">
            <a:solidFill>
              <a:schemeClr val="tx1"/>
            </a:solidFill>
            <a:round/>
            <a:headEnd/>
            <a:tailEnd/>
          </a:ln>
          <a:effectLst/>
        </p:spPr>
        <p:txBody>
          <a:bodyPr/>
          <a:lstStyle/>
          <a:p>
            <a:endParaRPr lang="en-US"/>
          </a:p>
        </p:txBody>
      </p:sp>
      <p:sp>
        <p:nvSpPr>
          <p:cNvPr id="104463" name="Line 15"/>
          <p:cNvSpPr>
            <a:spLocks noChangeShapeType="1"/>
          </p:cNvSpPr>
          <p:nvPr/>
        </p:nvSpPr>
        <p:spPr bwMode="auto">
          <a:xfrm>
            <a:off x="4572000" y="4953000"/>
            <a:ext cx="533400" cy="609600"/>
          </a:xfrm>
          <a:prstGeom prst="line">
            <a:avLst/>
          </a:prstGeom>
          <a:noFill/>
          <a:ln w="9525">
            <a:solidFill>
              <a:schemeClr val="tx1"/>
            </a:solidFill>
            <a:round/>
            <a:headEnd/>
            <a:tailEnd/>
          </a:ln>
          <a:effectLst/>
        </p:spPr>
        <p:txBody>
          <a:bodyPr/>
          <a:lstStyle/>
          <a:p>
            <a:endParaRPr lang="en-US"/>
          </a:p>
        </p:txBody>
      </p:sp>
      <p:sp>
        <p:nvSpPr>
          <p:cNvPr id="104464" name="Rectangle 16"/>
          <p:cNvSpPr>
            <a:spLocks noChangeArrowheads="1"/>
          </p:cNvSpPr>
          <p:nvPr/>
        </p:nvSpPr>
        <p:spPr bwMode="auto">
          <a:xfrm>
            <a:off x="2209800" y="5562600"/>
            <a:ext cx="1828800" cy="533400"/>
          </a:xfrm>
          <a:prstGeom prst="rect">
            <a:avLst/>
          </a:prstGeom>
          <a:noFill/>
          <a:ln w="9525">
            <a:solidFill>
              <a:schemeClr val="tx1"/>
            </a:solidFill>
            <a:miter lim="800000"/>
            <a:headEnd/>
            <a:tailEnd/>
          </a:ln>
          <a:effectLst/>
        </p:spPr>
        <p:txBody>
          <a:bodyPr wrap="none" anchor="ctr"/>
          <a:lstStyle/>
          <a:p>
            <a:endParaRPr lang="en-US"/>
          </a:p>
        </p:txBody>
      </p:sp>
      <p:sp>
        <p:nvSpPr>
          <p:cNvPr id="104465" name="Rectangle 17"/>
          <p:cNvSpPr>
            <a:spLocks noChangeArrowheads="1"/>
          </p:cNvSpPr>
          <p:nvPr/>
        </p:nvSpPr>
        <p:spPr bwMode="auto">
          <a:xfrm>
            <a:off x="4648200" y="5562600"/>
            <a:ext cx="1752600" cy="533400"/>
          </a:xfrm>
          <a:prstGeom prst="rect">
            <a:avLst/>
          </a:prstGeom>
          <a:noFill/>
          <a:ln w="9525">
            <a:solidFill>
              <a:schemeClr val="tx1"/>
            </a:solidFill>
            <a:miter lim="800000"/>
            <a:headEnd/>
            <a:tailEnd/>
          </a:ln>
          <a:effectLst/>
        </p:spPr>
        <p:txBody>
          <a:bodyPr wrap="none" anchor="ctr"/>
          <a:lstStyle/>
          <a:p>
            <a:endParaRPr lang="en-US"/>
          </a:p>
        </p:txBody>
      </p:sp>
      <p:sp>
        <p:nvSpPr>
          <p:cNvPr id="104466" name="Text Box 18"/>
          <p:cNvSpPr txBox="1">
            <a:spLocks noChangeArrowheads="1"/>
          </p:cNvSpPr>
          <p:nvPr/>
        </p:nvSpPr>
        <p:spPr bwMode="auto">
          <a:xfrm>
            <a:off x="4648200" y="5630863"/>
            <a:ext cx="990600"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104467" name="Text Box 19"/>
          <p:cNvSpPr txBox="1">
            <a:spLocks noChangeArrowheads="1"/>
          </p:cNvSpPr>
          <p:nvPr/>
        </p:nvSpPr>
        <p:spPr bwMode="auto">
          <a:xfrm>
            <a:off x="2209800" y="5638800"/>
            <a:ext cx="1828800" cy="461665"/>
          </a:xfrm>
          <a:prstGeom prst="rect">
            <a:avLst/>
          </a:prstGeom>
          <a:noFill/>
          <a:ln w="9525">
            <a:noFill/>
            <a:miter lim="800000"/>
            <a:headEnd/>
            <a:tailEnd/>
          </a:ln>
          <a:effectLst/>
        </p:spPr>
        <p:txBody>
          <a:bodyPr>
            <a:spAutoFit/>
          </a:bodyPr>
          <a:lstStyle/>
          <a:p>
            <a:pPr algn="ctr">
              <a:spcBef>
                <a:spcPct val="50000"/>
              </a:spcBef>
            </a:pPr>
            <a:r>
              <a:rPr lang="en-US" sz="1200" dirty="0" smtClean="0">
                <a:latin typeface="Arial" charset="0"/>
              </a:rPr>
              <a:t>One boy equal to several girls</a:t>
            </a:r>
            <a:endParaRPr lang="en-US" sz="1200" dirty="0">
              <a:latin typeface="Arial" charset="0"/>
            </a:endParaRPr>
          </a:p>
        </p:txBody>
      </p:sp>
      <p:sp>
        <p:nvSpPr>
          <p:cNvPr id="104468" name="Text Box 20"/>
          <p:cNvSpPr txBox="1">
            <a:spLocks noChangeArrowheads="1"/>
          </p:cNvSpPr>
          <p:nvPr/>
        </p:nvSpPr>
        <p:spPr bwMode="auto">
          <a:xfrm>
            <a:off x="4876800" y="5638800"/>
            <a:ext cx="1524000" cy="366713"/>
          </a:xfrm>
          <a:prstGeom prst="rect">
            <a:avLst/>
          </a:prstGeom>
          <a:noFill/>
          <a:ln w="9525">
            <a:noFill/>
            <a:miter lim="800000"/>
            <a:headEnd/>
            <a:tailEnd/>
          </a:ln>
          <a:effectLst/>
        </p:spPr>
        <p:txBody>
          <a:bodyPr>
            <a:spAutoFit/>
          </a:bodyPr>
          <a:lstStyle/>
          <a:p>
            <a:pPr>
              <a:spcBef>
                <a:spcPct val="50000"/>
              </a:spcBef>
            </a:pPr>
            <a:endParaRPr lang="en-US"/>
          </a:p>
        </p:txBody>
      </p:sp>
      <p:sp>
        <p:nvSpPr>
          <p:cNvPr id="104469" name="Text Box 21"/>
          <p:cNvSpPr txBox="1">
            <a:spLocks noChangeArrowheads="1"/>
          </p:cNvSpPr>
          <p:nvPr/>
        </p:nvSpPr>
        <p:spPr bwMode="auto">
          <a:xfrm>
            <a:off x="4648200" y="5638800"/>
            <a:ext cx="1676400" cy="461665"/>
          </a:xfrm>
          <a:prstGeom prst="rect">
            <a:avLst/>
          </a:prstGeom>
          <a:noFill/>
          <a:ln w="9525">
            <a:noFill/>
            <a:miter lim="800000"/>
            <a:headEnd/>
            <a:tailEnd/>
          </a:ln>
          <a:effectLst/>
        </p:spPr>
        <p:txBody>
          <a:bodyPr>
            <a:spAutoFit/>
          </a:bodyPr>
          <a:lstStyle/>
          <a:p>
            <a:pPr algn="ctr">
              <a:spcBef>
                <a:spcPct val="50000"/>
              </a:spcBef>
            </a:pPr>
            <a:r>
              <a:rPr lang="en-US" sz="1200" dirty="0" smtClean="0">
                <a:latin typeface="Arial" charset="0"/>
              </a:rPr>
              <a:t>Men get more property than women</a:t>
            </a:r>
            <a:endParaRPr lang="en-US" sz="1200" dirty="0">
              <a:latin typeface="Arial" charset="0"/>
            </a:endParaRPr>
          </a:p>
        </p:txBody>
      </p:sp>
      <p:sp>
        <p:nvSpPr>
          <p:cNvPr id="104470" name="Rectangle 22"/>
          <p:cNvSpPr>
            <a:spLocks noChangeArrowheads="1"/>
          </p:cNvSpPr>
          <p:nvPr/>
        </p:nvSpPr>
        <p:spPr bwMode="auto">
          <a:xfrm>
            <a:off x="838200" y="3352800"/>
            <a:ext cx="1447800" cy="914400"/>
          </a:xfrm>
          <a:prstGeom prst="rect">
            <a:avLst/>
          </a:prstGeom>
          <a:noFill/>
          <a:ln w="9525">
            <a:solidFill>
              <a:schemeClr val="tx1"/>
            </a:solidFill>
            <a:miter lim="800000"/>
            <a:headEnd/>
            <a:tailEnd/>
          </a:ln>
          <a:effectLst/>
        </p:spPr>
        <p:txBody>
          <a:bodyPr wrap="none" anchor="ctr"/>
          <a:lstStyle/>
          <a:p>
            <a:endParaRPr lang="en-US" dirty="0"/>
          </a:p>
        </p:txBody>
      </p:sp>
      <p:sp>
        <p:nvSpPr>
          <p:cNvPr id="104471" name="Text Box 23"/>
          <p:cNvSpPr txBox="1">
            <a:spLocks noChangeArrowheads="1"/>
          </p:cNvSpPr>
          <p:nvPr/>
        </p:nvSpPr>
        <p:spPr bwMode="auto">
          <a:xfrm>
            <a:off x="990600" y="3573463"/>
            <a:ext cx="1219200" cy="366712"/>
          </a:xfrm>
          <a:prstGeom prst="rect">
            <a:avLst/>
          </a:prstGeom>
          <a:noFill/>
          <a:ln w="9525">
            <a:noFill/>
            <a:miter lim="800000"/>
            <a:headEnd/>
            <a:tailEnd/>
          </a:ln>
          <a:effectLst/>
        </p:spPr>
        <p:txBody>
          <a:bodyPr>
            <a:spAutoFit/>
          </a:bodyPr>
          <a:lstStyle/>
          <a:p>
            <a:pPr>
              <a:spcBef>
                <a:spcPct val="50000"/>
              </a:spcBef>
            </a:pPr>
            <a:endParaRPr lang="en-US"/>
          </a:p>
        </p:txBody>
      </p:sp>
      <p:sp>
        <p:nvSpPr>
          <p:cNvPr id="104472" name="Text Box 24"/>
          <p:cNvSpPr txBox="1">
            <a:spLocks noChangeArrowheads="1"/>
          </p:cNvSpPr>
          <p:nvPr/>
        </p:nvSpPr>
        <p:spPr bwMode="auto">
          <a:xfrm>
            <a:off x="838200" y="3420281"/>
            <a:ext cx="1371600" cy="830997"/>
          </a:xfrm>
          <a:prstGeom prst="rect">
            <a:avLst/>
          </a:prstGeom>
          <a:noFill/>
          <a:ln w="9525">
            <a:noFill/>
            <a:miter lim="800000"/>
            <a:headEnd/>
            <a:tailEnd/>
          </a:ln>
          <a:effectLst/>
        </p:spPr>
        <p:txBody>
          <a:bodyPr wrap="square">
            <a:spAutoFit/>
          </a:bodyPr>
          <a:lstStyle/>
          <a:p>
            <a:pPr algn="ctr">
              <a:spcBef>
                <a:spcPct val="50000"/>
              </a:spcBef>
            </a:pPr>
            <a:r>
              <a:rPr lang="en-US" sz="1200" b="1" dirty="0" smtClean="0">
                <a:latin typeface="Arial" charset="0"/>
              </a:rPr>
              <a:t>hegemonic masculinity (men with ‘robe’) </a:t>
            </a:r>
            <a:endParaRPr lang="en-US" sz="1200" b="1" dirty="0">
              <a:latin typeface="Arial" charset="0"/>
            </a:endParaRPr>
          </a:p>
        </p:txBody>
      </p:sp>
      <p:sp>
        <p:nvSpPr>
          <p:cNvPr id="104474" name="Line 26"/>
          <p:cNvSpPr>
            <a:spLocks noChangeShapeType="1"/>
          </p:cNvSpPr>
          <p:nvPr/>
        </p:nvSpPr>
        <p:spPr bwMode="auto">
          <a:xfrm>
            <a:off x="1524000" y="3048000"/>
            <a:ext cx="0" cy="304800"/>
          </a:xfrm>
          <a:prstGeom prst="line">
            <a:avLst/>
          </a:prstGeom>
          <a:noFill/>
          <a:ln w="9525">
            <a:solidFill>
              <a:schemeClr val="tx1"/>
            </a:solidFill>
            <a:round/>
            <a:headEnd/>
            <a:tailEnd/>
          </a:ln>
          <a:effectLst/>
        </p:spPr>
        <p:txBody>
          <a:bodyPr/>
          <a:lstStyle/>
          <a:p>
            <a:endParaRPr lang="en-US"/>
          </a:p>
        </p:txBody>
      </p:sp>
    </p:spTree>
    <p:extLst>
      <p:ext uri="{BB962C8B-B14F-4D97-AF65-F5344CB8AC3E}">
        <p14:creationId xmlns:p14="http://schemas.microsoft.com/office/powerpoint/2010/main" val="1111630894"/>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Discourses of Male Supremacy</a:t>
            </a:r>
          </a:p>
        </p:txBody>
      </p:sp>
      <p:sp>
        <p:nvSpPr>
          <p:cNvPr id="86019" name="Rectangle 3"/>
          <p:cNvSpPr>
            <a:spLocks noGrp="1" noChangeArrowheads="1"/>
          </p:cNvSpPr>
          <p:nvPr>
            <p:ph type="body" idx="4294967295"/>
          </p:nvPr>
        </p:nvSpPr>
        <p:spPr/>
        <p:txBody>
          <a:bodyPr/>
          <a:lstStyle/>
          <a:p>
            <a:pPr marL="457200" lvl="1" indent="0" eaLnBrk="1" hangingPunct="1">
              <a:lnSpc>
                <a:spcPct val="80000"/>
              </a:lnSpc>
              <a:buNone/>
            </a:pPr>
            <a:endParaRPr lang="en-GB" sz="1800" i="1" dirty="0" smtClean="0"/>
          </a:p>
          <a:p>
            <a:pPr marL="457200" lvl="1" indent="0" eaLnBrk="1" hangingPunct="1">
              <a:lnSpc>
                <a:spcPct val="80000"/>
              </a:lnSpc>
              <a:buNone/>
            </a:pPr>
            <a:endParaRPr lang="en-GB" sz="1800" i="1" dirty="0"/>
          </a:p>
          <a:p>
            <a:pPr marL="457200" lvl="1" indent="0" eaLnBrk="1" hangingPunct="1">
              <a:lnSpc>
                <a:spcPct val="80000"/>
              </a:lnSpc>
              <a:buNone/>
            </a:pPr>
            <a:endParaRPr lang="en-GB" sz="1800" i="1" dirty="0" smtClean="0"/>
          </a:p>
          <a:p>
            <a:pPr marL="457200" lvl="1" indent="0" eaLnBrk="1" hangingPunct="1">
              <a:lnSpc>
                <a:spcPct val="80000"/>
              </a:lnSpc>
              <a:buNone/>
            </a:pPr>
            <a:r>
              <a:rPr lang="en-GB" sz="2400" i="1" dirty="0" err="1" smtClean="0"/>
              <a:t>Maham</a:t>
            </a:r>
            <a:r>
              <a:rPr lang="en-GB" sz="2400" i="1" dirty="0"/>
              <a:t>: Maybe parents have it in their mind that when they become old their sons will support them. Girls will get married and go away, they cannot give us time. Whether a boy does it or not that is irrelevant but they have it (in their mind) that a boy will support us in the future, through him our future generations will continue (pre-</a:t>
            </a:r>
            <a:r>
              <a:rPr lang="en-GB" sz="2400" i="1" dirty="0" err="1"/>
              <a:t>int</a:t>
            </a:r>
            <a:r>
              <a:rPr lang="en-GB" sz="2400" i="1" dirty="0"/>
              <a:t>)</a:t>
            </a:r>
            <a:endParaRPr lang="en-US" sz="2400" dirty="0"/>
          </a:p>
          <a:p>
            <a:pPr lvl="1" eaLnBrk="1" hangingPunct="1">
              <a:lnSpc>
                <a:spcPct val="80000"/>
              </a:lnSpc>
              <a:buFontTx/>
              <a:buNone/>
            </a:pPr>
            <a:endParaRPr lang="en-US" sz="1600" dirty="0" smtClean="0">
              <a:latin typeface="Book Antiqua" pitchFamily="18" charset="0"/>
            </a:endParaRPr>
          </a:p>
          <a:p>
            <a:pPr eaLnBrk="1" hangingPunct="1">
              <a:lnSpc>
                <a:spcPct val="80000"/>
              </a:lnSpc>
              <a:buNone/>
            </a:pPr>
            <a:endParaRPr lang="en-US" sz="1800" i="1" dirty="0"/>
          </a:p>
          <a:p>
            <a:pPr marL="0" indent="0">
              <a:buNone/>
            </a:pPr>
            <a:r>
              <a:rPr lang="en-US" sz="1800" i="1" dirty="0" smtClean="0"/>
              <a:t>      </a:t>
            </a:r>
            <a:endParaRPr lang="en-US" sz="1600" dirty="0" smtClean="0">
              <a:latin typeface="Book Antiqua" pitchFamily="18" charset="0"/>
            </a:endParaRPr>
          </a:p>
          <a:p>
            <a:pPr eaLnBrk="1" hangingPunct="1">
              <a:lnSpc>
                <a:spcPct val="80000"/>
              </a:lnSpc>
              <a:buFont typeface="Wingdings" pitchFamily="2" charset="2"/>
              <a:buNone/>
            </a:pPr>
            <a:r>
              <a:rPr lang="en-US" sz="1600" dirty="0" smtClean="0">
                <a:latin typeface="Book Antiqua" pitchFamily="18" charset="0"/>
              </a:rPr>
              <a:t> </a:t>
            </a:r>
          </a:p>
        </p:txBody>
      </p:sp>
    </p:spTree>
    <p:extLst>
      <p:ext uri="{BB962C8B-B14F-4D97-AF65-F5344CB8AC3E}">
        <p14:creationId xmlns:p14="http://schemas.microsoft.com/office/powerpoint/2010/main" val="1175228713"/>
      </p:ext>
    </p:extLst>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Rectangle 2"/>
          <p:cNvSpPr>
            <a:spLocks noGrp="1" noChangeArrowheads="1"/>
          </p:cNvSpPr>
          <p:nvPr>
            <p:ph type="title"/>
          </p:nvPr>
        </p:nvSpPr>
        <p:spPr>
          <a:xfrm>
            <a:off x="533400" y="152400"/>
            <a:ext cx="8153400" cy="1219200"/>
          </a:xfrm>
          <a:noFill/>
          <a:ln/>
        </p:spPr>
        <p:txBody>
          <a:bodyPr anchor="ctr"/>
          <a:lstStyle/>
          <a:p>
            <a:r>
              <a:rPr lang="en-US" sz="2100" b="1" smtClean="0"/>
              <a:t>Discourses teachers locate themselves within</a:t>
            </a:r>
          </a:p>
        </p:txBody>
      </p:sp>
      <p:sp>
        <p:nvSpPr>
          <p:cNvPr id="105475" name="Oval 3"/>
          <p:cNvSpPr>
            <a:spLocks noChangeArrowheads="1"/>
          </p:cNvSpPr>
          <p:nvPr/>
        </p:nvSpPr>
        <p:spPr bwMode="auto">
          <a:xfrm>
            <a:off x="3048000" y="2590800"/>
            <a:ext cx="2362200" cy="1905000"/>
          </a:xfrm>
          <a:prstGeom prst="ellipse">
            <a:avLst/>
          </a:prstGeom>
          <a:noFill/>
          <a:ln w="9525">
            <a:solidFill>
              <a:schemeClr val="tx1"/>
            </a:solidFill>
            <a:round/>
            <a:headEnd/>
            <a:tailEnd/>
          </a:ln>
          <a:effectLst/>
        </p:spPr>
        <p:txBody>
          <a:bodyPr anchor="ctr"/>
          <a:lstStyle/>
          <a:p>
            <a:pPr algn="ctr" eaLnBrk="1" hangingPunct="1"/>
            <a:r>
              <a:rPr lang="en-US" b="1">
                <a:latin typeface="Arial" charset="0"/>
              </a:rPr>
              <a:t>Discourses of Sexuality </a:t>
            </a:r>
            <a:r>
              <a:rPr lang="en-US" sz="1400" b="1">
                <a:latin typeface="Arial" charset="0"/>
              </a:rPr>
              <a:t>(silences around one’s sexuality, always implied, never named)</a:t>
            </a:r>
          </a:p>
        </p:txBody>
      </p:sp>
      <p:sp>
        <p:nvSpPr>
          <p:cNvPr id="105480" name="Line 8"/>
          <p:cNvSpPr>
            <a:spLocks noChangeShapeType="1"/>
          </p:cNvSpPr>
          <p:nvPr/>
        </p:nvSpPr>
        <p:spPr bwMode="auto">
          <a:xfrm>
            <a:off x="4267200" y="4495800"/>
            <a:ext cx="0" cy="838200"/>
          </a:xfrm>
          <a:prstGeom prst="line">
            <a:avLst/>
          </a:prstGeom>
          <a:noFill/>
          <a:ln w="9525">
            <a:solidFill>
              <a:schemeClr val="tx1"/>
            </a:solidFill>
            <a:round/>
            <a:headEnd/>
            <a:tailEnd/>
          </a:ln>
          <a:effectLst/>
        </p:spPr>
        <p:txBody>
          <a:bodyPr/>
          <a:lstStyle/>
          <a:p>
            <a:endParaRPr lang="en-US"/>
          </a:p>
        </p:txBody>
      </p:sp>
      <p:sp>
        <p:nvSpPr>
          <p:cNvPr id="105481" name="Line 9"/>
          <p:cNvSpPr>
            <a:spLocks noChangeShapeType="1"/>
          </p:cNvSpPr>
          <p:nvPr/>
        </p:nvSpPr>
        <p:spPr bwMode="auto">
          <a:xfrm>
            <a:off x="5181600" y="2971800"/>
            <a:ext cx="990600" cy="0"/>
          </a:xfrm>
          <a:prstGeom prst="line">
            <a:avLst/>
          </a:prstGeom>
          <a:noFill/>
          <a:ln w="9525">
            <a:solidFill>
              <a:schemeClr val="tx1"/>
            </a:solidFill>
            <a:round/>
            <a:headEnd/>
            <a:tailEnd/>
          </a:ln>
          <a:effectLst/>
        </p:spPr>
        <p:txBody>
          <a:bodyPr/>
          <a:lstStyle/>
          <a:p>
            <a:endParaRPr lang="en-US"/>
          </a:p>
        </p:txBody>
      </p:sp>
      <p:sp>
        <p:nvSpPr>
          <p:cNvPr id="105482" name="Line 10"/>
          <p:cNvSpPr>
            <a:spLocks noChangeShapeType="1"/>
          </p:cNvSpPr>
          <p:nvPr/>
        </p:nvSpPr>
        <p:spPr bwMode="auto">
          <a:xfrm flipH="1">
            <a:off x="2247900" y="3434687"/>
            <a:ext cx="838200" cy="76200"/>
          </a:xfrm>
          <a:prstGeom prst="line">
            <a:avLst/>
          </a:prstGeom>
          <a:noFill/>
          <a:ln w="9525">
            <a:solidFill>
              <a:schemeClr val="tx1"/>
            </a:solidFill>
            <a:round/>
            <a:headEnd/>
            <a:tailEnd/>
          </a:ln>
          <a:effectLst/>
        </p:spPr>
        <p:txBody>
          <a:bodyPr/>
          <a:lstStyle/>
          <a:p>
            <a:endParaRPr lang="en-US"/>
          </a:p>
        </p:txBody>
      </p:sp>
      <p:grpSp>
        <p:nvGrpSpPr>
          <p:cNvPr id="105484" name="Group 12"/>
          <p:cNvGrpSpPr>
            <a:grpSpLocks/>
          </p:cNvGrpSpPr>
          <p:nvPr/>
        </p:nvGrpSpPr>
        <p:grpSpPr bwMode="auto">
          <a:xfrm>
            <a:off x="685800" y="1752600"/>
            <a:ext cx="7010400" cy="2514600"/>
            <a:chOff x="432" y="960"/>
            <a:chExt cx="4416" cy="1728"/>
          </a:xfrm>
        </p:grpSpPr>
        <p:sp>
          <p:nvSpPr>
            <p:cNvPr id="105485" name="Rectangle 13"/>
            <p:cNvSpPr>
              <a:spLocks noChangeArrowheads="1"/>
            </p:cNvSpPr>
            <p:nvPr/>
          </p:nvSpPr>
          <p:spPr bwMode="auto">
            <a:xfrm>
              <a:off x="3120" y="960"/>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Confinement within homes/separate sections/entrance</a:t>
              </a:r>
            </a:p>
          </p:txBody>
        </p:sp>
        <p:sp>
          <p:nvSpPr>
            <p:cNvPr id="105486" name="Rectangle 14"/>
            <p:cNvSpPr>
              <a:spLocks noChangeArrowheads="1"/>
            </p:cNvSpPr>
            <p:nvPr/>
          </p:nvSpPr>
          <p:spPr bwMode="auto">
            <a:xfrm>
              <a:off x="3888" y="1584"/>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Women objects of desire</a:t>
              </a:r>
            </a:p>
          </p:txBody>
        </p:sp>
        <p:sp>
          <p:nvSpPr>
            <p:cNvPr id="105487" name="Rectangle 15"/>
            <p:cNvSpPr>
              <a:spLocks noChangeArrowheads="1"/>
            </p:cNvSpPr>
            <p:nvPr/>
          </p:nvSpPr>
          <p:spPr bwMode="auto">
            <a:xfrm>
              <a:off x="432" y="1920"/>
              <a:ext cx="960" cy="480"/>
            </a:xfrm>
            <a:prstGeom prst="rect">
              <a:avLst/>
            </a:prstGeom>
            <a:noFill/>
            <a:ln w="9525">
              <a:solidFill>
                <a:schemeClr val="tx1"/>
              </a:solidFill>
              <a:miter lim="800000"/>
              <a:headEnd/>
              <a:tailEnd/>
            </a:ln>
            <a:effectLst/>
          </p:spPr>
          <p:txBody>
            <a:bodyPr anchor="ctr"/>
            <a:lstStyle/>
            <a:p>
              <a:pPr algn="ctr" eaLnBrk="1" hangingPunct="1"/>
              <a:r>
                <a:rPr lang="en-US" sz="1200" b="1" dirty="0">
                  <a:latin typeface="Arial" charset="0"/>
                </a:rPr>
                <a:t>Women and the </a:t>
              </a:r>
              <a:r>
                <a:rPr lang="en-US" sz="1200" b="1" dirty="0" smtClean="0">
                  <a:latin typeface="Arial" charset="0"/>
                </a:rPr>
                <a:t>body (to be protected)</a:t>
              </a:r>
              <a:endParaRPr lang="en-US" sz="1200" b="1" dirty="0">
                <a:latin typeface="Arial" charset="0"/>
              </a:endParaRPr>
            </a:p>
          </p:txBody>
        </p:sp>
        <p:sp>
          <p:nvSpPr>
            <p:cNvPr id="105488" name="Rectangle 16"/>
            <p:cNvSpPr>
              <a:spLocks noChangeArrowheads="1"/>
            </p:cNvSpPr>
            <p:nvPr/>
          </p:nvSpPr>
          <p:spPr bwMode="auto">
            <a:xfrm>
              <a:off x="720" y="1152"/>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Separate beds for brother and sisters once they turn seven</a:t>
              </a:r>
            </a:p>
          </p:txBody>
        </p:sp>
        <p:sp>
          <p:nvSpPr>
            <p:cNvPr id="105489" name="Rectangle 17"/>
            <p:cNvSpPr>
              <a:spLocks noChangeArrowheads="1"/>
            </p:cNvSpPr>
            <p:nvPr/>
          </p:nvSpPr>
          <p:spPr bwMode="auto">
            <a:xfrm>
              <a:off x="1824" y="960"/>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Segregation of the sexes</a:t>
              </a:r>
            </a:p>
          </p:txBody>
        </p:sp>
        <p:sp>
          <p:nvSpPr>
            <p:cNvPr id="105490" name="Rectangle 18"/>
            <p:cNvSpPr>
              <a:spLocks noChangeArrowheads="1"/>
            </p:cNvSpPr>
            <p:nvPr/>
          </p:nvSpPr>
          <p:spPr bwMode="auto">
            <a:xfrm>
              <a:off x="3792" y="2208"/>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Created for the comfort and enjoyment of men</a:t>
              </a:r>
            </a:p>
          </p:txBody>
        </p:sp>
      </p:grpSp>
      <p:sp>
        <p:nvSpPr>
          <p:cNvPr id="105491" name="Line 19"/>
          <p:cNvSpPr>
            <a:spLocks noChangeShapeType="1"/>
          </p:cNvSpPr>
          <p:nvPr/>
        </p:nvSpPr>
        <p:spPr bwMode="auto">
          <a:xfrm>
            <a:off x="5029200" y="4267200"/>
            <a:ext cx="914400" cy="990600"/>
          </a:xfrm>
          <a:prstGeom prst="line">
            <a:avLst/>
          </a:prstGeom>
          <a:noFill/>
          <a:ln w="9525">
            <a:solidFill>
              <a:schemeClr val="tx1"/>
            </a:solidFill>
            <a:round/>
            <a:headEnd/>
            <a:tailEnd/>
          </a:ln>
          <a:effectLst/>
        </p:spPr>
        <p:txBody>
          <a:bodyPr/>
          <a:lstStyle/>
          <a:p>
            <a:endParaRPr lang="en-US"/>
          </a:p>
        </p:txBody>
      </p:sp>
      <p:grpSp>
        <p:nvGrpSpPr>
          <p:cNvPr id="105493" name="Group 21"/>
          <p:cNvGrpSpPr>
            <a:grpSpLocks/>
          </p:cNvGrpSpPr>
          <p:nvPr/>
        </p:nvGrpSpPr>
        <p:grpSpPr bwMode="auto">
          <a:xfrm>
            <a:off x="304800" y="4191000"/>
            <a:ext cx="6705600" cy="1905000"/>
            <a:chOff x="192" y="2640"/>
            <a:chExt cx="4224" cy="1200"/>
          </a:xfrm>
        </p:grpSpPr>
        <p:sp>
          <p:nvSpPr>
            <p:cNvPr id="105494" name="Rectangle 22"/>
            <p:cNvSpPr>
              <a:spLocks noChangeArrowheads="1"/>
            </p:cNvSpPr>
            <p:nvPr/>
          </p:nvSpPr>
          <p:spPr bwMode="auto">
            <a:xfrm>
              <a:off x="1152" y="2976"/>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Accompanied by </a:t>
              </a:r>
              <a:r>
                <a:rPr lang="en-US" sz="1200" b="1" i="1">
                  <a:latin typeface="Arial" charset="0"/>
                </a:rPr>
                <a:t>Mahram (male relatives)</a:t>
              </a:r>
            </a:p>
          </p:txBody>
        </p:sp>
        <p:sp>
          <p:nvSpPr>
            <p:cNvPr id="105495" name="Rectangle 23"/>
            <p:cNvSpPr>
              <a:spLocks noChangeArrowheads="1"/>
            </p:cNvSpPr>
            <p:nvPr/>
          </p:nvSpPr>
          <p:spPr bwMode="auto">
            <a:xfrm>
              <a:off x="2256" y="3360"/>
              <a:ext cx="960" cy="480"/>
            </a:xfrm>
            <a:prstGeom prst="rect">
              <a:avLst/>
            </a:prstGeom>
            <a:noFill/>
            <a:ln w="9525">
              <a:solidFill>
                <a:schemeClr val="tx1"/>
              </a:solidFill>
              <a:miter lim="800000"/>
              <a:headEnd/>
              <a:tailEnd/>
            </a:ln>
            <a:effectLst/>
          </p:spPr>
          <p:txBody>
            <a:bodyPr anchor="ctr"/>
            <a:lstStyle/>
            <a:p>
              <a:pPr algn="ctr" eaLnBrk="1" hangingPunct="1"/>
              <a:r>
                <a:rPr lang="en-US" sz="1200" b="1">
                  <a:latin typeface="Arial" charset="0"/>
                </a:rPr>
                <a:t>Vulnerability of Women</a:t>
              </a:r>
            </a:p>
          </p:txBody>
        </p:sp>
        <p:sp>
          <p:nvSpPr>
            <p:cNvPr id="105496" name="Rectangle 24"/>
            <p:cNvSpPr>
              <a:spLocks noChangeArrowheads="1"/>
            </p:cNvSpPr>
            <p:nvPr/>
          </p:nvSpPr>
          <p:spPr bwMode="auto">
            <a:xfrm>
              <a:off x="3456" y="3360"/>
              <a:ext cx="960" cy="480"/>
            </a:xfrm>
            <a:prstGeom prst="rect">
              <a:avLst/>
            </a:prstGeom>
            <a:noFill/>
            <a:ln w="9525">
              <a:solidFill>
                <a:schemeClr val="tx1"/>
              </a:solidFill>
              <a:miter lim="800000"/>
              <a:headEnd/>
              <a:tailEnd/>
            </a:ln>
            <a:effectLst/>
          </p:spPr>
          <p:txBody>
            <a:bodyPr anchor="ctr"/>
            <a:lstStyle/>
            <a:p>
              <a:pPr algn="ctr" eaLnBrk="1" hangingPunct="1"/>
              <a:r>
                <a:rPr lang="en-US" sz="1200" b="1" dirty="0">
                  <a:latin typeface="Arial" charset="0"/>
                </a:rPr>
                <a:t>Violence against </a:t>
              </a:r>
              <a:r>
                <a:rPr lang="en-US" sz="1200" b="1" dirty="0" smtClean="0">
                  <a:latin typeface="Arial" charset="0"/>
                </a:rPr>
                <a:t>women</a:t>
              </a:r>
              <a:endParaRPr lang="en-US" sz="1200" b="1" dirty="0">
                <a:latin typeface="Arial" charset="0"/>
              </a:endParaRPr>
            </a:p>
          </p:txBody>
        </p:sp>
        <p:sp>
          <p:nvSpPr>
            <p:cNvPr id="105497" name="Rectangle 25"/>
            <p:cNvSpPr>
              <a:spLocks noChangeArrowheads="1"/>
            </p:cNvSpPr>
            <p:nvPr/>
          </p:nvSpPr>
          <p:spPr bwMode="auto">
            <a:xfrm>
              <a:off x="192" y="2640"/>
              <a:ext cx="864" cy="480"/>
            </a:xfrm>
            <a:prstGeom prst="rect">
              <a:avLst/>
            </a:prstGeom>
            <a:noFill/>
            <a:ln w="9525">
              <a:solidFill>
                <a:schemeClr val="tx1"/>
              </a:solidFill>
              <a:miter lim="800000"/>
              <a:headEnd/>
              <a:tailEnd/>
            </a:ln>
            <a:effectLst/>
          </p:spPr>
          <p:txBody>
            <a:bodyPr anchor="ctr"/>
            <a:lstStyle/>
            <a:p>
              <a:pPr algn="ctr" eaLnBrk="1" hangingPunct="1"/>
              <a:r>
                <a:rPr lang="en-US" sz="1200" b="1" dirty="0" smtClean="0">
                  <a:latin typeface="Arial" charset="0"/>
                </a:rPr>
                <a:t>Modesty</a:t>
              </a:r>
            </a:p>
            <a:p>
              <a:pPr algn="ctr" eaLnBrk="1" hangingPunct="1"/>
              <a:r>
                <a:rPr lang="en-US" sz="1200" b="1" dirty="0" smtClean="0">
                  <a:latin typeface="Arial" charset="0"/>
                </a:rPr>
                <a:t> </a:t>
              </a:r>
              <a:r>
                <a:rPr lang="en-US" sz="1200" b="1" dirty="0">
                  <a:latin typeface="Arial" charset="0"/>
                </a:rPr>
                <a:t>(</a:t>
              </a:r>
              <a:r>
                <a:rPr lang="en-US" sz="1200" b="1" dirty="0" err="1">
                  <a:latin typeface="Arial" charset="0"/>
                </a:rPr>
                <a:t>sharm</a:t>
              </a:r>
              <a:r>
                <a:rPr lang="en-US" sz="1200" b="1" dirty="0">
                  <a:latin typeface="Arial" charset="0"/>
                </a:rPr>
                <a:t> o </a:t>
              </a:r>
              <a:r>
                <a:rPr lang="en-US" sz="1200" b="1" dirty="0" err="1">
                  <a:latin typeface="Arial" charset="0"/>
                </a:rPr>
                <a:t>haya</a:t>
              </a:r>
              <a:r>
                <a:rPr lang="en-US" sz="1200" b="1" dirty="0">
                  <a:latin typeface="Arial" charset="0"/>
                </a:rPr>
                <a:t>)</a:t>
              </a:r>
            </a:p>
          </p:txBody>
        </p:sp>
      </p:grpSp>
      <p:sp>
        <p:nvSpPr>
          <p:cNvPr id="105500" name="Line 28"/>
          <p:cNvSpPr>
            <a:spLocks noChangeShapeType="1"/>
          </p:cNvSpPr>
          <p:nvPr/>
        </p:nvSpPr>
        <p:spPr bwMode="auto">
          <a:xfrm>
            <a:off x="6858000" y="3352800"/>
            <a:ext cx="0" cy="228600"/>
          </a:xfrm>
          <a:prstGeom prst="line">
            <a:avLst/>
          </a:prstGeom>
          <a:noFill/>
          <a:ln w="9525">
            <a:solidFill>
              <a:schemeClr val="tx1"/>
            </a:solidFill>
            <a:round/>
            <a:headEnd/>
            <a:tailEnd/>
          </a:ln>
          <a:effectLst/>
        </p:spPr>
        <p:txBody>
          <a:bodyPr/>
          <a:lstStyle/>
          <a:p>
            <a:endParaRPr lang="en-US"/>
          </a:p>
        </p:txBody>
      </p:sp>
      <p:sp>
        <p:nvSpPr>
          <p:cNvPr id="105501" name="Line 29"/>
          <p:cNvSpPr>
            <a:spLocks noChangeShapeType="1"/>
          </p:cNvSpPr>
          <p:nvPr/>
        </p:nvSpPr>
        <p:spPr bwMode="auto">
          <a:xfrm flipV="1">
            <a:off x="2667000" y="1905000"/>
            <a:ext cx="228600" cy="228600"/>
          </a:xfrm>
          <a:prstGeom prst="line">
            <a:avLst/>
          </a:prstGeom>
          <a:noFill/>
          <a:ln w="9525">
            <a:solidFill>
              <a:schemeClr val="tx1"/>
            </a:solidFill>
            <a:round/>
            <a:headEnd/>
            <a:tailEnd/>
          </a:ln>
          <a:effectLst/>
        </p:spPr>
        <p:txBody>
          <a:bodyPr/>
          <a:lstStyle/>
          <a:p>
            <a:endParaRPr lang="en-US"/>
          </a:p>
        </p:txBody>
      </p:sp>
      <p:sp>
        <p:nvSpPr>
          <p:cNvPr id="105502" name="Line 30"/>
          <p:cNvSpPr>
            <a:spLocks noChangeShapeType="1"/>
          </p:cNvSpPr>
          <p:nvPr/>
        </p:nvSpPr>
        <p:spPr bwMode="auto">
          <a:xfrm>
            <a:off x="4419600" y="1905000"/>
            <a:ext cx="533400" cy="0"/>
          </a:xfrm>
          <a:prstGeom prst="line">
            <a:avLst/>
          </a:prstGeom>
          <a:noFill/>
          <a:ln w="9525">
            <a:solidFill>
              <a:schemeClr val="tx1"/>
            </a:solidFill>
            <a:round/>
            <a:headEnd/>
            <a:tailEnd/>
          </a:ln>
          <a:effectLst/>
        </p:spPr>
        <p:txBody>
          <a:bodyPr/>
          <a:lstStyle/>
          <a:p>
            <a:endParaRPr lang="en-US"/>
          </a:p>
        </p:txBody>
      </p:sp>
      <p:sp>
        <p:nvSpPr>
          <p:cNvPr id="105503" name="Line 31"/>
          <p:cNvSpPr>
            <a:spLocks noChangeShapeType="1"/>
          </p:cNvSpPr>
          <p:nvPr/>
        </p:nvSpPr>
        <p:spPr bwMode="auto">
          <a:xfrm>
            <a:off x="1371600" y="3810000"/>
            <a:ext cx="0" cy="381000"/>
          </a:xfrm>
          <a:prstGeom prst="line">
            <a:avLst/>
          </a:prstGeom>
          <a:noFill/>
          <a:ln w="9525">
            <a:solidFill>
              <a:schemeClr val="tx1"/>
            </a:solidFill>
            <a:round/>
            <a:headEnd/>
            <a:tailEnd/>
          </a:ln>
          <a:effectLst/>
        </p:spPr>
        <p:txBody>
          <a:bodyPr/>
          <a:lstStyle/>
          <a:p>
            <a:endParaRPr lang="en-US"/>
          </a:p>
        </p:txBody>
      </p:sp>
      <p:sp>
        <p:nvSpPr>
          <p:cNvPr id="105504" name="Line 32"/>
          <p:cNvSpPr>
            <a:spLocks noChangeShapeType="1"/>
          </p:cNvSpPr>
          <p:nvPr/>
        </p:nvSpPr>
        <p:spPr bwMode="auto">
          <a:xfrm>
            <a:off x="1143000" y="4953000"/>
            <a:ext cx="685800" cy="304800"/>
          </a:xfrm>
          <a:prstGeom prst="line">
            <a:avLst/>
          </a:prstGeom>
          <a:noFill/>
          <a:ln w="9525">
            <a:solidFill>
              <a:schemeClr val="tx1"/>
            </a:solidFill>
            <a:round/>
            <a:headEnd/>
            <a:tailEnd/>
          </a:ln>
          <a:effectLst/>
        </p:spPr>
        <p:txBody>
          <a:bodyPr/>
          <a:lstStyle/>
          <a:p>
            <a:endParaRPr lang="en-US"/>
          </a:p>
        </p:txBody>
      </p:sp>
      <p:sp>
        <p:nvSpPr>
          <p:cNvPr id="105505" name="Line 33"/>
          <p:cNvSpPr>
            <a:spLocks noChangeShapeType="1"/>
          </p:cNvSpPr>
          <p:nvPr/>
        </p:nvSpPr>
        <p:spPr bwMode="auto">
          <a:xfrm flipH="1" flipV="1">
            <a:off x="3657600" y="2438400"/>
            <a:ext cx="152400" cy="228600"/>
          </a:xfrm>
          <a:prstGeom prst="line">
            <a:avLst/>
          </a:prstGeom>
          <a:noFill/>
          <a:ln w="9525">
            <a:solidFill>
              <a:schemeClr val="tx1"/>
            </a:solidFill>
            <a:round/>
            <a:headEnd/>
            <a:tailEnd/>
          </a:ln>
          <a:effectLst/>
        </p:spPr>
        <p:txBody>
          <a:bodyPr/>
          <a:lstStyle/>
          <a:p>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0548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549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title"/>
          </p:nvPr>
        </p:nvSpPr>
        <p:spPr/>
        <p:txBody>
          <a:bodyPr/>
          <a:lstStyle/>
          <a:p>
            <a:pPr eaLnBrk="1" hangingPunct="1"/>
            <a:r>
              <a:rPr lang="en-AU" smtClean="0">
                <a:latin typeface="Book Antiqua" pitchFamily="18" charset="0"/>
              </a:rPr>
              <a:t>Outline of the presentation</a:t>
            </a:r>
            <a:endParaRPr lang="en-US" smtClean="0">
              <a:latin typeface="Book Antiqua" pitchFamily="18" charset="0"/>
            </a:endParaRPr>
          </a:p>
        </p:txBody>
      </p:sp>
      <p:sp>
        <p:nvSpPr>
          <p:cNvPr id="4099" name="Rectangle 3"/>
          <p:cNvSpPr>
            <a:spLocks noGrp="1" noChangeArrowheads="1"/>
          </p:cNvSpPr>
          <p:nvPr>
            <p:ph type="body" idx="1"/>
          </p:nvPr>
        </p:nvSpPr>
        <p:spPr/>
        <p:txBody>
          <a:bodyPr/>
          <a:lstStyle/>
          <a:p>
            <a:pPr marL="0" indent="0" eaLnBrk="1" hangingPunct="1">
              <a:lnSpc>
                <a:spcPct val="90000"/>
              </a:lnSpc>
              <a:buNone/>
            </a:pPr>
            <a:endParaRPr lang="en-AU" sz="2200" dirty="0" smtClean="0">
              <a:latin typeface="Book Antiqua" pitchFamily="18" charset="0"/>
            </a:endParaRPr>
          </a:p>
          <a:p>
            <a:pPr eaLnBrk="1" hangingPunct="1">
              <a:lnSpc>
                <a:spcPct val="90000"/>
              </a:lnSpc>
            </a:pPr>
            <a:r>
              <a:rPr lang="en-AU" sz="2200" dirty="0" smtClean="0">
                <a:latin typeface="Book Antiqua" pitchFamily="18" charset="0"/>
              </a:rPr>
              <a:t>Research aims</a:t>
            </a:r>
          </a:p>
          <a:p>
            <a:pPr eaLnBrk="1" hangingPunct="1">
              <a:lnSpc>
                <a:spcPct val="90000"/>
              </a:lnSpc>
            </a:pPr>
            <a:r>
              <a:rPr lang="en-AU" sz="2200" dirty="0" smtClean="0">
                <a:latin typeface="Book Antiqua" pitchFamily="18" charset="0"/>
              </a:rPr>
              <a:t>The research framework</a:t>
            </a:r>
          </a:p>
          <a:p>
            <a:pPr eaLnBrk="1" hangingPunct="1">
              <a:lnSpc>
                <a:spcPct val="90000"/>
              </a:lnSpc>
            </a:pPr>
            <a:r>
              <a:rPr lang="en-AU" sz="2200" dirty="0" smtClean="0">
                <a:latin typeface="Book Antiqua" pitchFamily="18" charset="0"/>
              </a:rPr>
              <a:t>My co-researchers and the context</a:t>
            </a:r>
          </a:p>
          <a:p>
            <a:pPr eaLnBrk="1" hangingPunct="1">
              <a:lnSpc>
                <a:spcPct val="90000"/>
              </a:lnSpc>
            </a:pPr>
            <a:r>
              <a:rPr lang="en-AU" sz="2200" dirty="0" smtClean="0">
                <a:latin typeface="Book Antiqua" pitchFamily="18" charset="0"/>
              </a:rPr>
              <a:t>Methodology</a:t>
            </a:r>
          </a:p>
          <a:p>
            <a:pPr eaLnBrk="1" hangingPunct="1">
              <a:lnSpc>
                <a:spcPct val="90000"/>
              </a:lnSpc>
            </a:pPr>
            <a:r>
              <a:rPr lang="en-AU" sz="2200" dirty="0" smtClean="0">
                <a:latin typeface="Book Antiqua" pitchFamily="18" charset="0"/>
              </a:rPr>
              <a:t>Overview of findings</a:t>
            </a:r>
          </a:p>
          <a:p>
            <a:pPr eaLnBrk="1" hangingPunct="1">
              <a:lnSpc>
                <a:spcPct val="90000"/>
              </a:lnSpc>
            </a:pPr>
            <a:r>
              <a:rPr lang="en-US" sz="2200" dirty="0" smtClean="0">
                <a:latin typeface="Book Antiqua" pitchFamily="18" charset="0"/>
              </a:rPr>
              <a:t>Conclusion</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Discourses of Sexuality</a:t>
            </a:r>
          </a:p>
        </p:txBody>
      </p:sp>
      <p:sp>
        <p:nvSpPr>
          <p:cNvPr id="86019" name="Rectangle 3"/>
          <p:cNvSpPr>
            <a:spLocks noGrp="1" noChangeArrowheads="1"/>
          </p:cNvSpPr>
          <p:nvPr>
            <p:ph type="body" idx="4294967295"/>
          </p:nvPr>
        </p:nvSpPr>
        <p:spPr/>
        <p:txBody>
          <a:bodyPr/>
          <a:lstStyle/>
          <a:p>
            <a:pPr marL="457200" lvl="1" indent="0" eaLnBrk="1" hangingPunct="1">
              <a:lnSpc>
                <a:spcPct val="80000"/>
              </a:lnSpc>
              <a:buNone/>
            </a:pPr>
            <a:endParaRPr lang="en-US" sz="1600" dirty="0" smtClean="0">
              <a:latin typeface="Book Antiqua" pitchFamily="18" charset="0"/>
            </a:endParaRPr>
          </a:p>
          <a:p>
            <a:r>
              <a:rPr lang="en-GB" sz="1800" i="1" dirty="0" err="1"/>
              <a:t>Haseena</a:t>
            </a:r>
            <a:r>
              <a:rPr lang="en-GB" sz="1800" i="1" dirty="0"/>
              <a:t>: At seven years of age with us, in our religion it is that beds are separate</a:t>
            </a:r>
            <a:endParaRPr lang="en-US" sz="1800" i="1" dirty="0"/>
          </a:p>
          <a:p>
            <a:pPr marL="0" indent="0">
              <a:buNone/>
            </a:pPr>
            <a:r>
              <a:rPr lang="en-GB" sz="1800" i="1" dirty="0" smtClean="0"/>
              <a:t>      </a:t>
            </a:r>
            <a:r>
              <a:rPr lang="en-GB" sz="1800" i="1" dirty="0" err="1" smtClean="0"/>
              <a:t>Meera</a:t>
            </a:r>
            <a:r>
              <a:rPr lang="en-GB" sz="1800" i="1" dirty="0" smtClean="0"/>
              <a:t>: </a:t>
            </a:r>
            <a:r>
              <a:rPr lang="en-GB" sz="1800" i="1" dirty="0"/>
              <a:t>Beds are kept separate of boys</a:t>
            </a:r>
            <a:endParaRPr lang="en-US" sz="1800" i="1" dirty="0"/>
          </a:p>
          <a:p>
            <a:pPr marL="0" indent="0">
              <a:buNone/>
            </a:pPr>
            <a:r>
              <a:rPr lang="en-GB" sz="1800" i="1" dirty="0" smtClean="0"/>
              <a:t>      </a:t>
            </a:r>
            <a:r>
              <a:rPr lang="en-GB" sz="1800" i="1" dirty="0" err="1" smtClean="0"/>
              <a:t>Haseena</a:t>
            </a:r>
            <a:r>
              <a:rPr lang="en-GB" sz="1800" i="1" dirty="0"/>
              <a:t>: Of sons and daughters as well, both are not kept together. Not with their mother, not with their father even</a:t>
            </a:r>
            <a:endParaRPr lang="en-US" sz="1800" i="1" dirty="0"/>
          </a:p>
          <a:p>
            <a:pPr marL="0" indent="0">
              <a:buNone/>
            </a:pPr>
            <a:r>
              <a:rPr lang="en-GB" sz="1800" i="1" dirty="0" smtClean="0"/>
              <a:t>     </a:t>
            </a:r>
            <a:r>
              <a:rPr lang="en-GB" sz="1800" i="1" dirty="0" err="1" smtClean="0"/>
              <a:t>Meera</a:t>
            </a:r>
            <a:r>
              <a:rPr lang="en-GB" sz="1800" i="1" dirty="0" smtClean="0"/>
              <a:t>: </a:t>
            </a:r>
            <a:r>
              <a:rPr lang="en-GB" sz="1800" i="1" dirty="0"/>
              <a:t>Not brother, sister even</a:t>
            </a:r>
            <a:endParaRPr lang="en-US" sz="1800" i="1" dirty="0"/>
          </a:p>
          <a:p>
            <a:pPr marL="457200" lvl="1" indent="0" eaLnBrk="1" hangingPunct="1">
              <a:lnSpc>
                <a:spcPct val="80000"/>
              </a:lnSpc>
              <a:buNone/>
            </a:pPr>
            <a:endParaRPr lang="en-US" sz="1600" dirty="0" smtClean="0">
              <a:latin typeface="Book Antiqua" pitchFamily="18" charset="0"/>
            </a:endParaRPr>
          </a:p>
        </p:txBody>
      </p:sp>
    </p:spTree>
    <p:extLst>
      <p:ext uri="{BB962C8B-B14F-4D97-AF65-F5344CB8AC3E}">
        <p14:creationId xmlns:p14="http://schemas.microsoft.com/office/powerpoint/2010/main" val="3662697040"/>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idx="4294967295"/>
          </p:nvPr>
        </p:nvSpPr>
        <p:spPr/>
        <p:txBody>
          <a:bodyPr/>
          <a:lstStyle/>
          <a:p>
            <a:pPr eaLnBrk="1" hangingPunct="1"/>
            <a:r>
              <a:rPr lang="en-US" dirty="0" smtClean="0">
                <a:latin typeface="Book Antiqua" pitchFamily="18" charset="0"/>
              </a:rPr>
              <a:t>The regime of truth operating</a:t>
            </a:r>
          </a:p>
        </p:txBody>
      </p:sp>
      <p:sp>
        <p:nvSpPr>
          <p:cNvPr id="75779"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1600" dirty="0" smtClean="0">
              <a:latin typeface="Book Antiqua" pitchFamily="18" charset="0"/>
            </a:endParaRPr>
          </a:p>
          <a:p>
            <a:pPr eaLnBrk="1" hangingPunct="1">
              <a:lnSpc>
                <a:spcPct val="80000"/>
              </a:lnSpc>
            </a:pPr>
            <a:r>
              <a:rPr lang="en-GB" sz="1600" dirty="0" smtClean="0">
                <a:latin typeface="Book Antiqua" pitchFamily="18" charset="0"/>
              </a:rPr>
              <a:t>Discourses constituted </a:t>
            </a:r>
            <a:r>
              <a:rPr lang="en-GB" sz="1600" dirty="0">
                <a:latin typeface="Book Antiqua" pitchFamily="18" charset="0"/>
              </a:rPr>
              <a:t>a specific set of truths or a ‘regime of truth</a:t>
            </a:r>
            <a:r>
              <a:rPr lang="en-GB" sz="1600" dirty="0" smtClean="0"/>
              <a:t>’ –Religious Patriarchy </a:t>
            </a:r>
          </a:p>
          <a:p>
            <a:pPr eaLnBrk="1" hangingPunct="1">
              <a:lnSpc>
                <a:spcPct val="80000"/>
              </a:lnSpc>
            </a:pPr>
            <a:r>
              <a:rPr lang="en-GB" sz="1600" dirty="0" smtClean="0"/>
              <a:t>Borrow the term from </a:t>
            </a:r>
            <a:r>
              <a:rPr lang="en-GB" sz="1600" dirty="0" err="1" smtClean="0"/>
              <a:t>Barlas</a:t>
            </a:r>
            <a:r>
              <a:rPr lang="en-GB" sz="1600" dirty="0" smtClean="0"/>
              <a:t> (2004) who states</a:t>
            </a:r>
          </a:p>
          <a:p>
            <a:pPr lvl="1" eaLnBrk="1" hangingPunct="1">
              <a:lnSpc>
                <a:spcPct val="80000"/>
              </a:lnSpc>
            </a:pPr>
            <a:r>
              <a:rPr lang="en-GB" sz="1600" dirty="0" smtClean="0"/>
              <a:t>‘[</a:t>
            </a:r>
            <a:r>
              <a:rPr lang="en-GB" sz="1600" dirty="0"/>
              <a:t>that] there are ontological and ethical-moral differences between women and men, </a:t>
            </a:r>
            <a:endParaRPr lang="en-GB" sz="1600" dirty="0" smtClean="0"/>
          </a:p>
          <a:p>
            <a:pPr lvl="1" eaLnBrk="1" hangingPunct="1">
              <a:lnSpc>
                <a:spcPct val="80000"/>
              </a:lnSpc>
            </a:pPr>
            <a:r>
              <a:rPr lang="en-GB" sz="1600" dirty="0" smtClean="0"/>
              <a:t>that </a:t>
            </a:r>
            <a:r>
              <a:rPr lang="en-GB" sz="1600" dirty="0"/>
              <a:t>these differences are a function of nature/biology, </a:t>
            </a:r>
            <a:endParaRPr lang="en-GB" sz="1600" dirty="0" smtClean="0"/>
          </a:p>
          <a:p>
            <a:pPr lvl="1" eaLnBrk="1" hangingPunct="1">
              <a:lnSpc>
                <a:spcPct val="80000"/>
              </a:lnSpc>
            </a:pPr>
            <a:r>
              <a:rPr lang="en-GB" sz="1600" dirty="0" smtClean="0"/>
              <a:t>the </a:t>
            </a:r>
            <a:r>
              <a:rPr lang="en-GB" sz="1600" dirty="0"/>
              <a:t>Quran’s different, </a:t>
            </a:r>
            <a:r>
              <a:rPr lang="en-GB" sz="1600" dirty="0" smtClean="0"/>
              <a:t>hence </a:t>
            </a:r>
            <a:r>
              <a:rPr lang="en-GB" sz="1600" dirty="0"/>
              <a:t>unequal treatment of women and men affirms their inherent inequality’.</a:t>
            </a:r>
            <a:endParaRPr lang="en-US" sz="1600" dirty="0" smtClean="0">
              <a:latin typeface="Book Antiqua" pitchFamily="18" charset="0"/>
            </a:endParaRPr>
          </a:p>
          <a:p>
            <a:pPr eaLnBrk="1" hangingPunct="1">
              <a:lnSpc>
                <a:spcPct val="80000"/>
              </a:lnSpc>
            </a:pPr>
            <a:r>
              <a:rPr lang="en-GB" sz="1600" dirty="0"/>
              <a:t>these truth claims constituted a regime of truth that was visible and operating as discourses </a:t>
            </a:r>
            <a:r>
              <a:rPr lang="en-GB" sz="1600" dirty="0" smtClean="0">
                <a:latin typeface="Book Antiqua" pitchFamily="18" charset="0"/>
              </a:rPr>
              <a:t>and governed the teachers, however they shifted within/without these discourses </a:t>
            </a:r>
          </a:p>
          <a:p>
            <a:pPr eaLnBrk="1" hangingPunct="1">
              <a:lnSpc>
                <a:spcPct val="80000"/>
              </a:lnSpc>
            </a:pPr>
            <a:endParaRPr lang="en-GB" sz="1600" dirty="0">
              <a:latin typeface="Book Antiqua" pitchFamily="18" charset="0"/>
            </a:endParaRPr>
          </a:p>
          <a:p>
            <a:pPr eaLnBrk="1" hangingPunct="1">
              <a:lnSpc>
                <a:spcPct val="80000"/>
              </a:lnSpc>
            </a:pPr>
            <a:r>
              <a:rPr lang="en-GB" sz="1600" dirty="0"/>
              <a:t>While the regime operated to govern teachers’ understanding of gender equity, not all the discourses circulating, were accepted as ‘truth</a:t>
            </a:r>
            <a:r>
              <a:rPr lang="en-GB" sz="1600" dirty="0" smtClean="0"/>
              <a:t>’ e.g. </a:t>
            </a:r>
            <a:r>
              <a:rPr lang="en-GB" sz="1600" dirty="0" err="1" smtClean="0"/>
              <a:t>Naz’s</a:t>
            </a:r>
            <a:r>
              <a:rPr lang="en-GB" sz="1600" dirty="0" smtClean="0"/>
              <a:t> negation of ‘ethical-moral’ differences between women and men </a:t>
            </a:r>
            <a:endParaRPr lang="en-US" sz="1600" dirty="0"/>
          </a:p>
          <a:p>
            <a:pPr marL="457200" lvl="1" indent="0" eaLnBrk="1" hangingPunct="1">
              <a:lnSpc>
                <a:spcPct val="80000"/>
              </a:lnSpc>
              <a:buNone/>
            </a:pPr>
            <a:endParaRPr lang="en-US" sz="1600" dirty="0">
              <a:ea typeface="+mn-ea"/>
              <a:cs typeface="+mn-cs"/>
            </a:endParaRPr>
          </a:p>
          <a:p>
            <a:pPr eaLnBrk="1" hangingPunct="1">
              <a:lnSpc>
                <a:spcPct val="80000"/>
              </a:lnSpc>
              <a:buNone/>
            </a:pPr>
            <a:endParaRPr lang="en-US" sz="1600" dirty="0">
              <a:latin typeface="Book Antiqua" pitchFamily="18" charset="0"/>
            </a:endParaRPr>
          </a:p>
          <a:p>
            <a:pPr eaLnBrk="1" hangingPunct="1">
              <a:lnSpc>
                <a:spcPct val="80000"/>
              </a:lnSpc>
              <a:buFont typeface="Wingdings" pitchFamily="2" charset="2"/>
              <a:buNone/>
            </a:pPr>
            <a:endParaRPr lang="en-US" sz="1600" dirty="0" smtClean="0">
              <a:latin typeface="Book Antiqua" pitchFamily="18" charset="0"/>
            </a:endParaRPr>
          </a:p>
          <a:p>
            <a:pPr eaLnBrk="1" hangingPunct="1">
              <a:lnSpc>
                <a:spcPct val="80000"/>
              </a:lnSpc>
              <a:buFont typeface="Wingdings" pitchFamily="2" charset="2"/>
              <a:buNone/>
            </a:pPr>
            <a:endParaRPr lang="en-US" sz="1600" dirty="0" smtClean="0">
              <a:latin typeface="Book Antiqua" pitchFamily="18" charset="0"/>
            </a:endParaRPr>
          </a:p>
          <a:p>
            <a:pPr lvl="1">
              <a:lnSpc>
                <a:spcPct val="80000"/>
              </a:lnSpc>
              <a:buFontTx/>
              <a:buNone/>
            </a:pPr>
            <a:r>
              <a:rPr lang="en-AU" sz="1000" i="1" dirty="0" smtClean="0"/>
              <a:t>	</a:t>
            </a:r>
          </a:p>
          <a:p>
            <a:pPr lvl="1">
              <a:lnSpc>
                <a:spcPct val="80000"/>
              </a:lnSpc>
              <a:buFontTx/>
              <a:buNone/>
            </a:pPr>
            <a:r>
              <a:rPr lang="en-AU" sz="1000" i="1" dirty="0" smtClean="0"/>
              <a:t>	</a:t>
            </a:r>
          </a:p>
          <a:p>
            <a:pPr lvl="1">
              <a:lnSpc>
                <a:spcPct val="80000"/>
              </a:lnSpc>
              <a:buFontTx/>
              <a:buNone/>
            </a:pPr>
            <a:r>
              <a:rPr lang="en-AU" sz="1000" i="1" dirty="0" smtClean="0"/>
              <a:t>	</a:t>
            </a:r>
            <a:endParaRPr lang="en-US" sz="1400" dirty="0" smtClean="0">
              <a:latin typeface="Book Antiqua" pitchFamily="18" charset="0"/>
            </a:endParaRPr>
          </a:p>
          <a:p>
            <a:pPr lvl="1" eaLnBrk="1" hangingPunct="1">
              <a:lnSpc>
                <a:spcPct val="80000"/>
              </a:lnSpc>
              <a:buFontTx/>
              <a:buNone/>
            </a:pPr>
            <a:endParaRPr lang="en-US" sz="1400" dirty="0" smtClean="0">
              <a:latin typeface="Book Antiqua" pitchFamily="18" charset="0"/>
            </a:endParaRPr>
          </a:p>
          <a:p>
            <a:pPr>
              <a:lnSpc>
                <a:spcPct val="80000"/>
              </a:lnSpc>
              <a:buFont typeface="Wingdings" pitchFamily="2" charset="2"/>
              <a:buNone/>
            </a:pPr>
            <a:r>
              <a:rPr lang="en-AU" sz="1400" i="1" dirty="0" smtClean="0"/>
              <a:t>	</a:t>
            </a:r>
            <a:endParaRPr lang="en-US" sz="1400" i="1" dirty="0" smtClean="0"/>
          </a:p>
        </p:txBody>
      </p:sp>
    </p:spTree>
    <p:extLst>
      <p:ext uri="{BB962C8B-B14F-4D97-AF65-F5344CB8AC3E}">
        <p14:creationId xmlns:p14="http://schemas.microsoft.com/office/powerpoint/2010/main" val="3901924086"/>
      </p:ext>
    </p:extLst>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Rectangle 2"/>
          <p:cNvSpPr>
            <a:spLocks noGrp="1" noChangeArrowheads="1"/>
          </p:cNvSpPr>
          <p:nvPr>
            <p:ph type="title" idx="4294967295"/>
          </p:nvPr>
        </p:nvSpPr>
        <p:spPr/>
        <p:txBody>
          <a:bodyPr/>
          <a:lstStyle/>
          <a:p>
            <a:pPr eaLnBrk="1" hangingPunct="1"/>
            <a:r>
              <a:rPr lang="en-US" dirty="0" smtClean="0">
                <a:latin typeface="Book Antiqua" pitchFamily="18" charset="0"/>
              </a:rPr>
              <a:t>Troubling gender equity: Making meaning</a:t>
            </a:r>
          </a:p>
        </p:txBody>
      </p:sp>
      <p:sp>
        <p:nvSpPr>
          <p:cNvPr id="70659" name="Rectangle 3"/>
          <p:cNvSpPr>
            <a:spLocks noGrp="1" noChangeArrowheads="1"/>
          </p:cNvSpPr>
          <p:nvPr>
            <p:ph type="body" idx="4294967295"/>
          </p:nvPr>
        </p:nvSpPr>
        <p:spPr/>
        <p:txBody>
          <a:bodyPr/>
          <a:lstStyle/>
          <a:p>
            <a:pPr lvl="1" eaLnBrk="1" hangingPunct="1">
              <a:lnSpc>
                <a:spcPct val="80000"/>
              </a:lnSpc>
              <a:buFontTx/>
              <a:buNone/>
            </a:pPr>
            <a:endParaRPr lang="en-US" sz="2000" dirty="0" smtClean="0">
              <a:latin typeface="Book Antiqua" pitchFamily="18" charset="0"/>
            </a:endParaRPr>
          </a:p>
          <a:p>
            <a:pPr eaLnBrk="1" hangingPunct="1">
              <a:lnSpc>
                <a:spcPct val="80000"/>
              </a:lnSpc>
            </a:pPr>
            <a:r>
              <a:rPr lang="en-US" sz="2400" dirty="0" err="1" smtClean="0">
                <a:latin typeface="Book Antiqua" pitchFamily="18" charset="0"/>
              </a:rPr>
              <a:t>Naz</a:t>
            </a:r>
            <a:r>
              <a:rPr lang="en-US" sz="2400" dirty="0" smtClean="0">
                <a:latin typeface="Book Antiqua" pitchFamily="18" charset="0"/>
              </a:rPr>
              <a:t> pointed out that Allah’s intent had always been that there should be equity for men and women</a:t>
            </a:r>
          </a:p>
          <a:p>
            <a:pPr lvl="1" eaLnBrk="1" hangingPunct="1">
              <a:lnSpc>
                <a:spcPct val="80000"/>
              </a:lnSpc>
              <a:buFontTx/>
              <a:buNone/>
            </a:pPr>
            <a:endParaRPr lang="en-AU" sz="2400" i="1" dirty="0" smtClean="0"/>
          </a:p>
          <a:p>
            <a:pPr lvl="1" eaLnBrk="1" hangingPunct="1">
              <a:lnSpc>
                <a:spcPct val="80000"/>
              </a:lnSpc>
              <a:buFontTx/>
              <a:buNone/>
            </a:pPr>
            <a:r>
              <a:rPr lang="en-AU" sz="2400" i="1" dirty="0" err="1" smtClean="0"/>
              <a:t>Naz</a:t>
            </a:r>
            <a:r>
              <a:rPr lang="en-AU" sz="2400" i="1" dirty="0" smtClean="0"/>
              <a:t>: If equity was not there, there would be a different heaven and hell for men and women. Allah would have made rules for punishment different as well</a:t>
            </a:r>
            <a:r>
              <a:rPr lang="en-AU" sz="2400" dirty="0" smtClean="0"/>
              <a:t> </a:t>
            </a:r>
            <a:endParaRPr lang="en-US" sz="2400" dirty="0" smtClean="0">
              <a:latin typeface="Book Antiqua" pitchFamily="18" charset="0"/>
            </a:endParaRPr>
          </a:p>
          <a:p>
            <a:pPr lvl="1" eaLnBrk="1" hangingPunct="1">
              <a:lnSpc>
                <a:spcPct val="80000"/>
              </a:lnSpc>
              <a:buFontTx/>
              <a:buNone/>
            </a:pPr>
            <a:endParaRPr lang="en-US" sz="1600" dirty="0" smtClean="0">
              <a:latin typeface="Book Antiqua" pitchFamily="18" charset="0"/>
            </a:endParaRPr>
          </a:p>
          <a:p>
            <a:pPr>
              <a:lnSpc>
                <a:spcPct val="80000"/>
              </a:lnSpc>
              <a:buFont typeface="Wingdings" pitchFamily="2" charset="2"/>
              <a:buNone/>
            </a:pPr>
            <a:r>
              <a:rPr lang="en-AU" sz="800" i="1" dirty="0" smtClean="0"/>
              <a:t>	</a:t>
            </a:r>
            <a:endParaRPr lang="en-US" sz="800" i="1" dirty="0" smtClean="0"/>
          </a:p>
        </p:txBody>
      </p:sp>
    </p:spTree>
    <p:extLst>
      <p:ext uri="{BB962C8B-B14F-4D97-AF65-F5344CB8AC3E}">
        <p14:creationId xmlns:p14="http://schemas.microsoft.com/office/powerpoint/2010/main" val="2060311160"/>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Rectangle 2"/>
          <p:cNvSpPr>
            <a:spLocks noGrp="1" noChangeArrowheads="1"/>
          </p:cNvSpPr>
          <p:nvPr>
            <p:ph type="title" idx="4294967295"/>
          </p:nvPr>
        </p:nvSpPr>
        <p:spPr/>
        <p:txBody>
          <a:bodyPr/>
          <a:lstStyle/>
          <a:p>
            <a:pPr eaLnBrk="1" hangingPunct="1"/>
            <a:r>
              <a:rPr lang="en-US" smtClean="0">
                <a:latin typeface="Book Antiqua" pitchFamily="18" charset="0"/>
              </a:rPr>
              <a:t>Troubling gender equity: Making meaning</a:t>
            </a:r>
          </a:p>
        </p:txBody>
      </p:sp>
      <p:sp>
        <p:nvSpPr>
          <p:cNvPr id="63491" name="Rectangle 3"/>
          <p:cNvSpPr>
            <a:spLocks noGrp="1" noChangeArrowheads="1"/>
          </p:cNvSpPr>
          <p:nvPr>
            <p:ph type="body" idx="4294967295"/>
          </p:nvPr>
        </p:nvSpPr>
        <p:spPr/>
        <p:txBody>
          <a:bodyPr/>
          <a:lstStyle/>
          <a:p>
            <a:pPr lvl="1" eaLnBrk="1" hangingPunct="1">
              <a:lnSpc>
                <a:spcPct val="80000"/>
              </a:lnSpc>
            </a:pPr>
            <a:endParaRPr lang="en-US" sz="2500" dirty="0" smtClean="0">
              <a:latin typeface="Book Antiqua" pitchFamily="18" charset="0"/>
            </a:endParaRPr>
          </a:p>
          <a:p>
            <a:pPr lvl="1" eaLnBrk="1" hangingPunct="1">
              <a:lnSpc>
                <a:spcPct val="80000"/>
              </a:lnSpc>
            </a:pPr>
            <a:r>
              <a:rPr lang="en-US" sz="2500" dirty="0" smtClean="0">
                <a:latin typeface="Book Antiqua" pitchFamily="18" charset="0"/>
              </a:rPr>
              <a:t>Equity should be constructed around ‘equal opportunities’</a:t>
            </a:r>
          </a:p>
          <a:p>
            <a:pPr lvl="1" eaLnBrk="1" hangingPunct="1">
              <a:lnSpc>
                <a:spcPct val="80000"/>
              </a:lnSpc>
            </a:pPr>
            <a:r>
              <a:rPr lang="en-US" sz="2500" dirty="0" smtClean="0">
                <a:latin typeface="Book Antiqua" pitchFamily="18" charset="0"/>
              </a:rPr>
              <a:t>Girls need to be given the same status ‘</a:t>
            </a:r>
            <a:r>
              <a:rPr lang="en-US" sz="2500" dirty="0" err="1" smtClean="0">
                <a:latin typeface="Book Antiqua" pitchFamily="18" charset="0"/>
              </a:rPr>
              <a:t>darja</a:t>
            </a:r>
            <a:r>
              <a:rPr lang="en-US" sz="2500" dirty="0" smtClean="0">
                <a:latin typeface="Book Antiqua" pitchFamily="18" charset="0"/>
              </a:rPr>
              <a:t>’ as boys</a:t>
            </a:r>
          </a:p>
          <a:p>
            <a:pPr lvl="1" eaLnBrk="1" hangingPunct="1">
              <a:lnSpc>
                <a:spcPct val="80000"/>
              </a:lnSpc>
            </a:pPr>
            <a:r>
              <a:rPr lang="en-US" sz="2500" dirty="0" smtClean="0">
                <a:latin typeface="Book Antiqua" pitchFamily="18" charset="0"/>
              </a:rPr>
              <a:t>Valued and treated in similar fashion as boys</a:t>
            </a:r>
          </a:p>
          <a:p>
            <a:pPr>
              <a:lnSpc>
                <a:spcPct val="80000"/>
              </a:lnSpc>
              <a:buFont typeface="Wingdings" pitchFamily="2" charset="2"/>
              <a:buNone/>
            </a:pPr>
            <a:r>
              <a:rPr lang="en-AU" sz="2000" i="1" dirty="0" smtClean="0"/>
              <a:t>		</a:t>
            </a:r>
          </a:p>
          <a:p>
            <a:pPr>
              <a:lnSpc>
                <a:spcPct val="80000"/>
              </a:lnSpc>
              <a:buFont typeface="Wingdings" pitchFamily="2" charset="2"/>
              <a:buNone/>
            </a:pPr>
            <a:r>
              <a:rPr lang="en-AU" sz="2000" i="1" dirty="0" smtClean="0"/>
              <a:t>		</a:t>
            </a:r>
            <a:r>
              <a:rPr lang="en-AU" sz="2000" i="1" dirty="0" err="1" smtClean="0"/>
              <a:t>Nazneen</a:t>
            </a:r>
            <a:r>
              <a:rPr lang="en-AU" sz="2000" i="1" dirty="0" smtClean="0"/>
              <a:t>: I find it means giving ‘equal opportunity, respect, 	responsibility and rights</a:t>
            </a:r>
          </a:p>
          <a:p>
            <a:pPr lvl="1" eaLnBrk="1" hangingPunct="1">
              <a:lnSpc>
                <a:spcPct val="80000"/>
              </a:lnSpc>
            </a:pPr>
            <a:endParaRPr lang="en-US" sz="2500" dirty="0" smtClean="0">
              <a:latin typeface="Book Antiqua" pitchFamily="18" charset="0"/>
            </a:endParaRPr>
          </a:p>
        </p:txBody>
      </p:sp>
    </p:spTree>
    <p:extLst>
      <p:ext uri="{BB962C8B-B14F-4D97-AF65-F5344CB8AC3E}">
        <p14:creationId xmlns:p14="http://schemas.microsoft.com/office/powerpoint/2010/main" val="4099971652"/>
      </p:ext>
    </p:extLst>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smtClean="0">
                <a:latin typeface="Book Antiqua" pitchFamily="18" charset="0"/>
              </a:rPr>
              <a:t>Designing projects around gender equity</a:t>
            </a:r>
          </a:p>
        </p:txBody>
      </p:sp>
      <p:sp>
        <p:nvSpPr>
          <p:cNvPr id="86019"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2000" smtClean="0">
              <a:latin typeface="Book Antiqua" pitchFamily="18" charset="0"/>
            </a:endParaRPr>
          </a:p>
          <a:p>
            <a:pPr eaLnBrk="1" hangingPunct="1">
              <a:lnSpc>
                <a:spcPct val="80000"/>
              </a:lnSpc>
            </a:pPr>
            <a:r>
              <a:rPr lang="en-US" sz="2000" smtClean="0">
                <a:latin typeface="Book Antiqua" pitchFamily="18" charset="0"/>
              </a:rPr>
              <a:t>Gender equity projects include:</a:t>
            </a:r>
          </a:p>
          <a:p>
            <a:pPr eaLnBrk="1" hangingPunct="1">
              <a:lnSpc>
                <a:spcPct val="80000"/>
              </a:lnSpc>
              <a:buFont typeface="Wingdings" pitchFamily="2" charset="2"/>
              <a:buNone/>
            </a:pPr>
            <a:endParaRPr lang="en-US" sz="2000" smtClean="0">
              <a:latin typeface="Book Antiqua" pitchFamily="18" charset="0"/>
            </a:endParaRPr>
          </a:p>
          <a:p>
            <a:pPr lvl="1" eaLnBrk="1" hangingPunct="1">
              <a:lnSpc>
                <a:spcPct val="80000"/>
              </a:lnSpc>
            </a:pPr>
            <a:r>
              <a:rPr lang="en-US" sz="1800" smtClean="0">
                <a:latin typeface="Book Antiqua" pitchFamily="18" charset="0"/>
              </a:rPr>
              <a:t>Engaging children in block play</a:t>
            </a:r>
          </a:p>
          <a:p>
            <a:pPr lvl="1" eaLnBrk="1" hangingPunct="1">
              <a:lnSpc>
                <a:spcPct val="80000"/>
              </a:lnSpc>
              <a:buFontTx/>
              <a:buNone/>
            </a:pPr>
            <a:endParaRPr lang="en-US" sz="1800" smtClean="0">
              <a:latin typeface="Book Antiqua" pitchFamily="18" charset="0"/>
            </a:endParaRPr>
          </a:p>
          <a:p>
            <a:pPr lvl="1" eaLnBrk="1" hangingPunct="1">
              <a:lnSpc>
                <a:spcPct val="80000"/>
              </a:lnSpc>
            </a:pPr>
            <a:r>
              <a:rPr lang="en-US" sz="1800" smtClean="0">
                <a:latin typeface="Book Antiqua" pitchFamily="18" charset="0"/>
              </a:rPr>
              <a:t>Employing mixed groups for children to work together</a:t>
            </a:r>
          </a:p>
          <a:p>
            <a:pPr lvl="1" eaLnBrk="1" hangingPunct="1">
              <a:lnSpc>
                <a:spcPct val="80000"/>
              </a:lnSpc>
              <a:buFontTx/>
              <a:buNone/>
            </a:pPr>
            <a:endParaRPr lang="en-US" sz="1800" smtClean="0">
              <a:latin typeface="Book Antiqua" pitchFamily="18" charset="0"/>
            </a:endParaRPr>
          </a:p>
          <a:p>
            <a:pPr lvl="1" eaLnBrk="1" hangingPunct="1">
              <a:lnSpc>
                <a:spcPct val="80000"/>
              </a:lnSpc>
            </a:pPr>
            <a:r>
              <a:rPr lang="en-US" sz="1800" smtClean="0">
                <a:latin typeface="Book Antiqua" pitchFamily="18" charset="0"/>
              </a:rPr>
              <a:t>Treating children as human beings </a:t>
            </a:r>
          </a:p>
          <a:p>
            <a:pPr lvl="1" eaLnBrk="1" hangingPunct="1">
              <a:lnSpc>
                <a:spcPct val="80000"/>
              </a:lnSpc>
              <a:buFontTx/>
              <a:buNone/>
            </a:pPr>
            <a:endParaRPr lang="en-US" sz="1800" smtClean="0">
              <a:latin typeface="Book Antiqua" pitchFamily="18" charset="0"/>
            </a:endParaRPr>
          </a:p>
          <a:p>
            <a:pPr lvl="1" eaLnBrk="1" hangingPunct="1">
              <a:lnSpc>
                <a:spcPct val="80000"/>
              </a:lnSpc>
            </a:pPr>
            <a:r>
              <a:rPr lang="en-US" sz="1800" smtClean="0">
                <a:latin typeface="Book Antiqua" pitchFamily="18" charset="0"/>
              </a:rPr>
              <a:t>Working with a rights perspective towards gender</a:t>
            </a:r>
          </a:p>
          <a:p>
            <a:pPr lvl="1" eaLnBrk="1" hangingPunct="1">
              <a:lnSpc>
                <a:spcPct val="80000"/>
              </a:lnSpc>
              <a:buFontTx/>
              <a:buNone/>
            </a:pPr>
            <a:endParaRPr lang="en-US" sz="1800" smtClean="0">
              <a:latin typeface="Book Antiqua" pitchFamily="18" charset="0"/>
            </a:endParaRPr>
          </a:p>
          <a:p>
            <a:pPr lvl="1" eaLnBrk="1" hangingPunct="1">
              <a:lnSpc>
                <a:spcPct val="80000"/>
              </a:lnSpc>
            </a:pPr>
            <a:r>
              <a:rPr lang="en-US" sz="1800" smtClean="0">
                <a:latin typeface="Book Antiqua" pitchFamily="18" charset="0"/>
              </a:rPr>
              <a:t>Using stories to disrupt gender stereotypes</a:t>
            </a:r>
          </a:p>
          <a:p>
            <a:pPr lvl="1" eaLnBrk="1" hangingPunct="1">
              <a:lnSpc>
                <a:spcPct val="80000"/>
              </a:lnSpc>
              <a:buFontTx/>
              <a:buNone/>
            </a:pPr>
            <a:endParaRPr lang="en-US" sz="1800" smtClean="0">
              <a:latin typeface="Book Antiqua" pitchFamily="18" charset="0"/>
            </a:endParaRPr>
          </a:p>
          <a:p>
            <a:pPr eaLnBrk="1" hangingPunct="1">
              <a:lnSpc>
                <a:spcPct val="80000"/>
              </a:lnSpc>
              <a:buFont typeface="Wingdings" pitchFamily="2" charset="2"/>
              <a:buNone/>
            </a:pPr>
            <a:endParaRPr lang="en-US" sz="2400" smtClean="0">
              <a:latin typeface="Book Antiqua" pitchFamily="18" charset="0"/>
            </a:endParaRPr>
          </a:p>
          <a:p>
            <a:pPr lvl="1" eaLnBrk="1" hangingPunct="1">
              <a:lnSpc>
                <a:spcPct val="80000"/>
              </a:lnSpc>
              <a:buFontTx/>
              <a:buNone/>
            </a:pPr>
            <a:endParaRPr lang="en-US" sz="2000" smtClean="0">
              <a:latin typeface="Book Antiqua" pitchFamily="18" charset="0"/>
            </a:endParaRPr>
          </a:p>
          <a:p>
            <a:pPr lvl="1" eaLnBrk="1" hangingPunct="1">
              <a:lnSpc>
                <a:spcPct val="80000"/>
              </a:lnSpc>
              <a:buFontTx/>
              <a:buNone/>
            </a:pPr>
            <a:endParaRPr lang="en-US" sz="2000" smtClean="0">
              <a:latin typeface="Book Antiqua" pitchFamily="18" charset="0"/>
            </a:endParaRPr>
          </a:p>
          <a:p>
            <a:pPr eaLnBrk="1" hangingPunct="1">
              <a:lnSpc>
                <a:spcPct val="80000"/>
              </a:lnSpc>
              <a:buFont typeface="Wingdings" pitchFamily="2" charset="2"/>
              <a:buNone/>
            </a:pPr>
            <a:endParaRPr lang="en-US" sz="2000" smtClean="0">
              <a:latin typeface="Book Antiqua" pitchFamily="18" charset="0"/>
            </a:endParaRPr>
          </a:p>
          <a:p>
            <a:pPr eaLnBrk="1" hangingPunct="1">
              <a:lnSpc>
                <a:spcPct val="80000"/>
              </a:lnSpc>
            </a:pPr>
            <a:endParaRPr lang="en-US" sz="2000" smtClean="0">
              <a:latin typeface="Book Antiqua" pitchFamily="18" charset="0"/>
            </a:endParaRPr>
          </a:p>
          <a:p>
            <a:pPr eaLnBrk="1" hangingPunct="1">
              <a:lnSpc>
                <a:spcPct val="80000"/>
              </a:lnSpc>
              <a:buFont typeface="Wingdings" pitchFamily="2" charset="2"/>
              <a:buNone/>
            </a:pPr>
            <a:r>
              <a:rPr lang="en-US" sz="2000" smtClean="0">
                <a:latin typeface="Book Antiqua" pitchFamily="18" charset="0"/>
              </a:rPr>
              <a:t> </a:t>
            </a:r>
          </a:p>
        </p:txBody>
      </p:sp>
    </p:spTree>
    <p:extLst>
      <p:ext uri="{BB962C8B-B14F-4D97-AF65-F5344CB8AC3E}">
        <p14:creationId xmlns:p14="http://schemas.microsoft.com/office/powerpoint/2010/main" val="3176974918"/>
      </p:ext>
    </p:extLst>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a:latin typeface="Book Antiqua" pitchFamily="18" charset="0"/>
              </a:rPr>
              <a:t>G</a:t>
            </a:r>
            <a:r>
              <a:rPr lang="en-US" dirty="0" smtClean="0">
                <a:latin typeface="Book Antiqua" pitchFamily="18" charset="0"/>
              </a:rPr>
              <a:t>ender equity work</a:t>
            </a:r>
          </a:p>
        </p:txBody>
      </p:sp>
      <p:sp>
        <p:nvSpPr>
          <p:cNvPr id="86019"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r>
              <a:rPr lang="en-US" sz="1800" dirty="0">
                <a:latin typeface="Book Antiqua" pitchFamily="18" charset="0"/>
              </a:rPr>
              <a:t>Ending </a:t>
            </a:r>
            <a:r>
              <a:rPr lang="en-US" sz="1800" dirty="0" smtClean="0">
                <a:latin typeface="Book Antiqua" pitchFamily="18" charset="0"/>
              </a:rPr>
              <a:t>segregation</a:t>
            </a:r>
          </a:p>
          <a:p>
            <a:pPr marL="0" indent="0" eaLnBrk="1" hangingPunct="1">
              <a:lnSpc>
                <a:spcPct val="80000"/>
              </a:lnSpc>
              <a:buNone/>
            </a:pPr>
            <a:endParaRPr lang="en-US" sz="1800" dirty="0">
              <a:latin typeface="Book Antiqua" pitchFamily="18" charset="0"/>
            </a:endParaRPr>
          </a:p>
          <a:p>
            <a:pPr eaLnBrk="1" hangingPunct="1">
              <a:lnSpc>
                <a:spcPct val="80000"/>
              </a:lnSpc>
            </a:pPr>
            <a:r>
              <a:rPr lang="en-US" sz="1800" dirty="0">
                <a:latin typeface="Book Antiqua" pitchFamily="18" charset="0"/>
              </a:rPr>
              <a:t>Calling on boys and girls for all </a:t>
            </a:r>
            <a:r>
              <a:rPr lang="en-US" sz="1800" dirty="0" smtClean="0">
                <a:latin typeface="Book Antiqua" pitchFamily="18" charset="0"/>
              </a:rPr>
              <a:t>tasks</a:t>
            </a:r>
          </a:p>
          <a:p>
            <a:pPr marL="0" indent="0" eaLnBrk="1" hangingPunct="1">
              <a:lnSpc>
                <a:spcPct val="80000"/>
              </a:lnSpc>
              <a:buNone/>
            </a:pPr>
            <a:endParaRPr lang="en-US" sz="1800" dirty="0">
              <a:latin typeface="Book Antiqua" pitchFamily="18" charset="0"/>
            </a:endParaRPr>
          </a:p>
          <a:p>
            <a:pPr eaLnBrk="1" hangingPunct="1">
              <a:lnSpc>
                <a:spcPct val="80000"/>
              </a:lnSpc>
            </a:pPr>
            <a:r>
              <a:rPr lang="en-US" sz="1800" dirty="0">
                <a:latin typeface="Book Antiqua" pitchFamily="18" charset="0"/>
              </a:rPr>
              <a:t>Using gender inclusive </a:t>
            </a:r>
            <a:r>
              <a:rPr lang="en-US" sz="1800" dirty="0" smtClean="0">
                <a:latin typeface="Book Antiqua" pitchFamily="18" charset="0"/>
              </a:rPr>
              <a:t>language</a:t>
            </a:r>
          </a:p>
          <a:p>
            <a:pPr eaLnBrk="1" hangingPunct="1">
              <a:lnSpc>
                <a:spcPct val="80000"/>
              </a:lnSpc>
            </a:pPr>
            <a:endParaRPr lang="en-US" sz="1800" dirty="0" smtClean="0">
              <a:latin typeface="Book Antiqua" pitchFamily="18" charset="0"/>
            </a:endParaRPr>
          </a:p>
          <a:p>
            <a:pPr eaLnBrk="1" hangingPunct="1">
              <a:lnSpc>
                <a:spcPct val="80000"/>
              </a:lnSpc>
            </a:pPr>
            <a:r>
              <a:rPr lang="en-US" sz="1800" dirty="0" smtClean="0">
                <a:latin typeface="Book Antiqua" pitchFamily="18" charset="0"/>
              </a:rPr>
              <a:t>Using dialogue to challenge power differentials</a:t>
            </a:r>
          </a:p>
          <a:p>
            <a:pPr eaLnBrk="1" hangingPunct="1">
              <a:lnSpc>
                <a:spcPct val="80000"/>
              </a:lnSpc>
            </a:pPr>
            <a:endParaRPr lang="en-US" sz="1800" dirty="0" smtClean="0">
              <a:latin typeface="Book Antiqua" pitchFamily="18" charset="0"/>
            </a:endParaRPr>
          </a:p>
          <a:p>
            <a:pPr eaLnBrk="1" hangingPunct="1">
              <a:lnSpc>
                <a:spcPct val="80000"/>
              </a:lnSpc>
            </a:pPr>
            <a:r>
              <a:rPr lang="en-US" sz="1800" dirty="0" smtClean="0">
                <a:latin typeface="Book Antiqua" pitchFamily="18" charset="0"/>
              </a:rPr>
              <a:t>Intervening in children’s play</a:t>
            </a:r>
          </a:p>
          <a:p>
            <a:pPr marL="0" indent="0" eaLnBrk="1" hangingPunct="1">
              <a:lnSpc>
                <a:spcPct val="80000"/>
              </a:lnSpc>
              <a:buNone/>
            </a:pPr>
            <a:endParaRPr lang="en-US" sz="1800" dirty="0" smtClean="0">
              <a:latin typeface="Book Antiqua" pitchFamily="18" charset="0"/>
            </a:endParaRPr>
          </a:p>
          <a:p>
            <a:pPr eaLnBrk="1" hangingPunct="1">
              <a:lnSpc>
                <a:spcPct val="80000"/>
              </a:lnSpc>
            </a:pPr>
            <a:r>
              <a:rPr lang="en-US" sz="1800" dirty="0" smtClean="0">
                <a:latin typeface="Book Antiqua" pitchFamily="18" charset="0"/>
              </a:rPr>
              <a:t>Using a gender ‘lens’ to observe children</a:t>
            </a:r>
            <a:endParaRPr lang="en-US" sz="1800" dirty="0">
              <a:latin typeface="Book Antiqua" pitchFamily="18" charset="0"/>
            </a:endParaRPr>
          </a:p>
          <a:p>
            <a:pPr marL="457200" lvl="1" indent="0" eaLnBrk="1" hangingPunct="1">
              <a:lnSpc>
                <a:spcPct val="80000"/>
              </a:lnSpc>
              <a:buNone/>
            </a:pPr>
            <a:endParaRPr lang="en-US" sz="1800" dirty="0" smtClean="0">
              <a:latin typeface="Book Antiqua" pitchFamily="18" charset="0"/>
            </a:endParaRPr>
          </a:p>
          <a:p>
            <a:pPr marL="457200" lvl="1" indent="0" eaLnBrk="1" hangingPunct="1">
              <a:lnSpc>
                <a:spcPct val="80000"/>
              </a:lnSpc>
              <a:buNone/>
            </a:pPr>
            <a:endParaRPr lang="en-US" sz="1800" dirty="0" smtClean="0">
              <a:latin typeface="Book Antiqua" pitchFamily="18" charset="0"/>
            </a:endParaRPr>
          </a:p>
          <a:p>
            <a:pPr lvl="1" eaLnBrk="1" hangingPunct="1">
              <a:lnSpc>
                <a:spcPct val="80000"/>
              </a:lnSpc>
              <a:buFontTx/>
              <a:buNone/>
            </a:pPr>
            <a:endParaRPr lang="en-US" sz="1800" dirty="0" smtClean="0">
              <a:latin typeface="Book Antiqua" pitchFamily="18" charset="0"/>
            </a:endParaRPr>
          </a:p>
          <a:p>
            <a:pPr lvl="1" eaLnBrk="1" hangingPunct="1">
              <a:lnSpc>
                <a:spcPct val="80000"/>
              </a:lnSpc>
              <a:buFontTx/>
              <a:buNone/>
            </a:pPr>
            <a:endParaRPr lang="en-US" sz="1800" dirty="0" smtClean="0">
              <a:latin typeface="Book Antiqua" pitchFamily="18" charset="0"/>
            </a:endParaRPr>
          </a:p>
          <a:p>
            <a:pPr eaLnBrk="1" hangingPunct="1">
              <a:lnSpc>
                <a:spcPct val="80000"/>
              </a:lnSpc>
              <a:buFont typeface="Wingdings" pitchFamily="2" charset="2"/>
              <a:buNone/>
            </a:pPr>
            <a:endParaRPr lang="en-US" sz="24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eaLnBrk="1" hangingPunct="1">
              <a:lnSpc>
                <a:spcPct val="80000"/>
              </a:lnSpc>
              <a:buFont typeface="Wingdings" pitchFamily="2" charset="2"/>
              <a:buNone/>
            </a:pPr>
            <a:r>
              <a:rPr lang="en-US" sz="2000" dirty="0" smtClean="0">
                <a:latin typeface="Book Antiqua" pitchFamily="18" charset="0"/>
              </a:rPr>
              <a:t> </a:t>
            </a:r>
          </a:p>
        </p:txBody>
      </p:sp>
    </p:spTree>
    <p:extLst>
      <p:ext uri="{BB962C8B-B14F-4D97-AF65-F5344CB8AC3E}">
        <p14:creationId xmlns:p14="http://schemas.microsoft.com/office/powerpoint/2010/main" val="28413802"/>
      </p:ext>
    </p:extLst>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idx="4294967295"/>
          </p:nvPr>
        </p:nvSpPr>
        <p:spPr/>
        <p:txBody>
          <a:bodyPr/>
          <a:lstStyle/>
          <a:p>
            <a:pPr eaLnBrk="1" hangingPunct="1"/>
            <a:r>
              <a:rPr lang="en-US" dirty="0" smtClean="0">
                <a:latin typeface="Book Antiqua" pitchFamily="18" charset="0"/>
              </a:rPr>
              <a:t>Working to disrupt gender discourses</a:t>
            </a:r>
          </a:p>
        </p:txBody>
      </p:sp>
      <p:sp>
        <p:nvSpPr>
          <p:cNvPr id="75779"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1600" dirty="0" smtClean="0">
              <a:latin typeface="Book Antiqua" pitchFamily="18" charset="0"/>
            </a:endParaRPr>
          </a:p>
          <a:p>
            <a:pPr eaLnBrk="1" hangingPunct="1">
              <a:lnSpc>
                <a:spcPct val="80000"/>
              </a:lnSpc>
            </a:pPr>
            <a:r>
              <a:rPr lang="en-US" sz="1800" dirty="0" err="1" smtClean="0">
                <a:latin typeface="Book Antiqua" pitchFamily="18" charset="0"/>
              </a:rPr>
              <a:t>Naz’s</a:t>
            </a:r>
            <a:r>
              <a:rPr lang="en-US" sz="1800" dirty="0" smtClean="0">
                <a:latin typeface="Book Antiqua" pitchFamily="18" charset="0"/>
              </a:rPr>
              <a:t> work with ‘friends and friendships’</a:t>
            </a:r>
          </a:p>
          <a:p>
            <a:pPr lvl="1" eaLnBrk="1" hangingPunct="1">
              <a:lnSpc>
                <a:spcPct val="80000"/>
              </a:lnSpc>
            </a:pPr>
            <a:r>
              <a:rPr lang="en-GB" sz="1600" dirty="0" smtClean="0">
                <a:latin typeface="Book Antiqua" pitchFamily="18" charset="0"/>
              </a:rPr>
              <a:t>boys </a:t>
            </a:r>
            <a:r>
              <a:rPr lang="en-GB" sz="1600" dirty="0">
                <a:latin typeface="Book Antiqua" pitchFamily="18" charset="0"/>
              </a:rPr>
              <a:t>in </a:t>
            </a:r>
            <a:r>
              <a:rPr lang="en-GB" sz="1600" dirty="0" err="1">
                <a:latin typeface="Book Antiqua" pitchFamily="18" charset="0"/>
              </a:rPr>
              <a:t>Naz’s</a:t>
            </a:r>
            <a:r>
              <a:rPr lang="en-GB" sz="1600" dirty="0">
                <a:latin typeface="Book Antiqua" pitchFamily="18" charset="0"/>
              </a:rPr>
              <a:t> class were regulated by their tuition teacher and the </a:t>
            </a:r>
            <a:r>
              <a:rPr lang="en-GB" sz="1600" dirty="0" err="1">
                <a:latin typeface="Book Antiqua" pitchFamily="18" charset="0"/>
              </a:rPr>
              <a:t>Qari</a:t>
            </a:r>
            <a:r>
              <a:rPr lang="en-GB" sz="1600" dirty="0">
                <a:latin typeface="Book Antiqua" pitchFamily="18" charset="0"/>
              </a:rPr>
              <a:t> </a:t>
            </a:r>
            <a:r>
              <a:rPr lang="en-GB" sz="1600" dirty="0" err="1">
                <a:latin typeface="Book Antiqua" pitchFamily="18" charset="0"/>
              </a:rPr>
              <a:t>saab</a:t>
            </a:r>
            <a:r>
              <a:rPr lang="en-GB" sz="1600" dirty="0">
                <a:latin typeface="Book Antiqua" pitchFamily="18" charset="0"/>
              </a:rPr>
              <a:t> (religious teacher) in not writing the name of a girl in their exercise book nor identifying a girl as </a:t>
            </a:r>
            <a:r>
              <a:rPr lang="en-GB" sz="1600" dirty="0" smtClean="0">
                <a:latin typeface="Book Antiqua" pitchFamily="18" charset="0"/>
              </a:rPr>
              <a:t>friend</a:t>
            </a:r>
            <a:endParaRPr lang="en-US" sz="1600" dirty="0" smtClean="0">
              <a:latin typeface="Book Antiqua" pitchFamily="18" charset="0"/>
            </a:endParaRPr>
          </a:p>
          <a:p>
            <a:pPr lvl="1" eaLnBrk="1" hangingPunct="1">
              <a:lnSpc>
                <a:spcPct val="80000"/>
              </a:lnSpc>
            </a:pPr>
            <a:r>
              <a:rPr lang="en-US" sz="1600" dirty="0" smtClean="0">
                <a:latin typeface="Book Antiqua" pitchFamily="18" charset="0"/>
              </a:rPr>
              <a:t>Using </a:t>
            </a:r>
            <a:r>
              <a:rPr lang="en-US" sz="1600" dirty="0">
                <a:latin typeface="Book Antiqua" pitchFamily="18" charset="0"/>
              </a:rPr>
              <a:t>language to counteract regulation</a:t>
            </a:r>
          </a:p>
          <a:p>
            <a:pPr eaLnBrk="1" hangingPunct="1">
              <a:lnSpc>
                <a:spcPct val="80000"/>
              </a:lnSpc>
            </a:pPr>
            <a:endParaRPr lang="en-US" sz="1600" dirty="0" smtClean="0">
              <a:latin typeface="Book Antiqua" pitchFamily="18" charset="0"/>
            </a:endParaRPr>
          </a:p>
          <a:p>
            <a:pPr eaLnBrk="1" hangingPunct="1">
              <a:lnSpc>
                <a:spcPct val="80000"/>
              </a:lnSpc>
            </a:pPr>
            <a:r>
              <a:rPr lang="en-US" sz="1800" dirty="0" err="1" smtClean="0">
                <a:latin typeface="Book Antiqua" pitchFamily="18" charset="0"/>
              </a:rPr>
              <a:t>Maham’s</a:t>
            </a:r>
            <a:r>
              <a:rPr lang="en-US" sz="1800" dirty="0" smtClean="0">
                <a:latin typeface="Book Antiqua" pitchFamily="18" charset="0"/>
              </a:rPr>
              <a:t> story telling to provide alternate storylines</a:t>
            </a:r>
          </a:p>
          <a:p>
            <a:pPr lvl="1" eaLnBrk="1" hangingPunct="1">
              <a:lnSpc>
                <a:spcPct val="80000"/>
              </a:lnSpc>
            </a:pPr>
            <a:r>
              <a:rPr lang="en-US" sz="1600" dirty="0" smtClean="0">
                <a:latin typeface="Book Antiqua" pitchFamily="18" charset="0"/>
              </a:rPr>
              <a:t>Disrupting storylines: the case of positioning </a:t>
            </a:r>
            <a:r>
              <a:rPr lang="en-US" sz="1600" dirty="0" err="1" smtClean="0">
                <a:latin typeface="Book Antiqua" pitchFamily="18" charset="0"/>
              </a:rPr>
              <a:t>Shazia</a:t>
            </a:r>
            <a:endParaRPr lang="en-US" sz="1600" dirty="0" smtClean="0">
              <a:latin typeface="Book Antiqua" pitchFamily="18" charset="0"/>
            </a:endParaRPr>
          </a:p>
          <a:p>
            <a:pPr lvl="1" eaLnBrk="1" hangingPunct="1">
              <a:lnSpc>
                <a:spcPct val="80000"/>
              </a:lnSpc>
            </a:pPr>
            <a:r>
              <a:rPr lang="en-US" sz="1600" dirty="0" smtClean="0">
                <a:latin typeface="Book Antiqua" pitchFamily="18" charset="0"/>
              </a:rPr>
              <a:t>Discourses of marriage </a:t>
            </a:r>
          </a:p>
          <a:p>
            <a:pPr lvl="2" eaLnBrk="1" hangingPunct="1">
              <a:lnSpc>
                <a:spcPct val="80000"/>
              </a:lnSpc>
            </a:pPr>
            <a:r>
              <a:rPr lang="en-GB" sz="1600" dirty="0" smtClean="0">
                <a:latin typeface="Book Antiqua" pitchFamily="18" charset="0"/>
              </a:rPr>
              <a:t>children </a:t>
            </a:r>
            <a:r>
              <a:rPr lang="en-GB" sz="1600" dirty="0">
                <a:latin typeface="Book Antiqua" pitchFamily="18" charset="0"/>
              </a:rPr>
              <a:t>were quick in taking up discourses of heterosexual </a:t>
            </a:r>
            <a:r>
              <a:rPr lang="en-GB" sz="1600" dirty="0" smtClean="0">
                <a:latin typeface="Book Antiqua" pitchFamily="18" charset="0"/>
              </a:rPr>
              <a:t>marriages</a:t>
            </a:r>
          </a:p>
          <a:p>
            <a:pPr lvl="2" eaLnBrk="1" hangingPunct="1">
              <a:lnSpc>
                <a:spcPct val="80000"/>
              </a:lnSpc>
            </a:pPr>
            <a:r>
              <a:rPr lang="en-GB" sz="1600" dirty="0" smtClean="0">
                <a:latin typeface="Book Antiqua" pitchFamily="18" charset="0"/>
              </a:rPr>
              <a:t>For boys</a:t>
            </a:r>
            <a:r>
              <a:rPr lang="en-GB" sz="1600" dirty="0">
                <a:latin typeface="Book Antiqua" pitchFamily="18" charset="0"/>
              </a:rPr>
              <a:t>, marriage was a performance of a task, very much like buying a scooter or undertaking a </a:t>
            </a:r>
            <a:r>
              <a:rPr lang="en-GB" sz="1600" dirty="0" smtClean="0">
                <a:latin typeface="Book Antiqua" pitchFamily="18" charset="0"/>
              </a:rPr>
              <a:t>job</a:t>
            </a:r>
          </a:p>
          <a:p>
            <a:pPr lvl="2" eaLnBrk="1" hangingPunct="1">
              <a:lnSpc>
                <a:spcPct val="80000"/>
              </a:lnSpc>
            </a:pPr>
            <a:r>
              <a:rPr lang="en-GB" sz="1600" dirty="0" smtClean="0">
                <a:latin typeface="Book Antiqua" pitchFamily="18" charset="0"/>
              </a:rPr>
              <a:t>Ali and his three marriages</a:t>
            </a:r>
            <a:endParaRPr lang="en-US" sz="1600" dirty="0">
              <a:latin typeface="Book Antiqua" pitchFamily="18" charset="0"/>
            </a:endParaRPr>
          </a:p>
          <a:p>
            <a:pPr marL="457200" lvl="1" indent="0" eaLnBrk="1" hangingPunct="1">
              <a:lnSpc>
                <a:spcPct val="80000"/>
              </a:lnSpc>
              <a:buNone/>
            </a:pPr>
            <a:endParaRPr lang="en-US" sz="1400" dirty="0">
              <a:latin typeface="Book Antiqua" pitchFamily="18" charset="0"/>
            </a:endParaRPr>
          </a:p>
          <a:p>
            <a:pPr marL="457200" lvl="1" indent="0" eaLnBrk="1" hangingPunct="1">
              <a:lnSpc>
                <a:spcPct val="80000"/>
              </a:lnSpc>
              <a:buNone/>
            </a:pPr>
            <a:endParaRPr lang="en-US" sz="1400" dirty="0" smtClean="0">
              <a:latin typeface="Book Antiqua" pitchFamily="18" charset="0"/>
            </a:endParaRPr>
          </a:p>
          <a:p>
            <a:pPr lvl="1">
              <a:lnSpc>
                <a:spcPct val="80000"/>
              </a:lnSpc>
              <a:buFontTx/>
              <a:buNone/>
            </a:pPr>
            <a:r>
              <a:rPr lang="en-AU" sz="1000" i="1" dirty="0" smtClean="0"/>
              <a:t>	</a:t>
            </a:r>
          </a:p>
          <a:p>
            <a:pPr lvl="1">
              <a:lnSpc>
                <a:spcPct val="80000"/>
              </a:lnSpc>
              <a:buFontTx/>
              <a:buNone/>
            </a:pPr>
            <a:r>
              <a:rPr lang="en-AU" sz="1000" i="1" dirty="0" smtClean="0"/>
              <a:t>	</a:t>
            </a:r>
            <a:endParaRPr lang="en-US" sz="1400" dirty="0" smtClean="0">
              <a:latin typeface="Book Antiqua" pitchFamily="18" charset="0"/>
            </a:endParaRPr>
          </a:p>
          <a:p>
            <a:pPr lvl="1" eaLnBrk="1" hangingPunct="1">
              <a:lnSpc>
                <a:spcPct val="80000"/>
              </a:lnSpc>
              <a:buFontTx/>
              <a:buNone/>
            </a:pPr>
            <a:endParaRPr lang="en-US" sz="1400" dirty="0" smtClean="0">
              <a:latin typeface="Book Antiqua" pitchFamily="18" charset="0"/>
            </a:endParaRPr>
          </a:p>
          <a:p>
            <a:pPr>
              <a:lnSpc>
                <a:spcPct val="80000"/>
              </a:lnSpc>
              <a:buFont typeface="Wingdings" pitchFamily="2" charset="2"/>
              <a:buNone/>
            </a:pPr>
            <a:r>
              <a:rPr lang="en-AU" sz="1400" i="1" dirty="0" smtClean="0"/>
              <a:t>	</a:t>
            </a:r>
            <a:endParaRPr lang="en-US" sz="1400" i="1" dirty="0" smtClean="0"/>
          </a:p>
        </p:txBody>
      </p:sp>
    </p:spTree>
    <p:extLst>
      <p:ext uri="{BB962C8B-B14F-4D97-AF65-F5344CB8AC3E}">
        <p14:creationId xmlns:p14="http://schemas.microsoft.com/office/powerpoint/2010/main" val="2444376860"/>
      </p:ext>
    </p:extLst>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5778" name="Rectangle 2"/>
          <p:cNvSpPr>
            <a:spLocks noGrp="1" noChangeArrowheads="1"/>
          </p:cNvSpPr>
          <p:nvPr>
            <p:ph type="title" idx="4294967295"/>
          </p:nvPr>
        </p:nvSpPr>
        <p:spPr/>
        <p:txBody>
          <a:bodyPr/>
          <a:lstStyle/>
          <a:p>
            <a:pPr eaLnBrk="1" hangingPunct="1"/>
            <a:r>
              <a:rPr lang="en-US" dirty="0" smtClean="0">
                <a:latin typeface="Book Antiqua" pitchFamily="18" charset="0"/>
              </a:rPr>
              <a:t>Working to disrupt gender discourses</a:t>
            </a:r>
          </a:p>
        </p:txBody>
      </p:sp>
      <p:sp>
        <p:nvSpPr>
          <p:cNvPr id="75779" name="Rectangle 3"/>
          <p:cNvSpPr>
            <a:spLocks noGrp="1" noChangeArrowheads="1"/>
          </p:cNvSpPr>
          <p:nvPr>
            <p:ph type="body" idx="4294967295"/>
          </p:nvPr>
        </p:nvSpPr>
        <p:spPr/>
        <p:txBody>
          <a:bodyPr/>
          <a:lstStyle/>
          <a:p>
            <a:pPr marL="457200" lvl="1" indent="0" eaLnBrk="1" hangingPunct="1">
              <a:lnSpc>
                <a:spcPct val="80000"/>
              </a:lnSpc>
              <a:buNone/>
            </a:pPr>
            <a:endParaRPr lang="en-US" sz="1400" dirty="0">
              <a:latin typeface="Book Antiqua" pitchFamily="18" charset="0"/>
            </a:endParaRPr>
          </a:p>
          <a:p>
            <a:pPr marL="457200" lvl="1" indent="0" eaLnBrk="1" hangingPunct="1">
              <a:lnSpc>
                <a:spcPct val="80000"/>
              </a:lnSpc>
              <a:buNone/>
            </a:pPr>
            <a:endParaRPr lang="en-US" sz="1400" dirty="0" smtClean="0">
              <a:latin typeface="Book Antiqua" pitchFamily="18" charset="0"/>
            </a:endParaRPr>
          </a:p>
          <a:p>
            <a:pPr lvl="1" eaLnBrk="1" hangingPunct="1">
              <a:lnSpc>
                <a:spcPct val="80000"/>
              </a:lnSpc>
            </a:pPr>
            <a:r>
              <a:rPr lang="en-GB" sz="2000" dirty="0" smtClean="0">
                <a:latin typeface="Book Antiqua" pitchFamily="18" charset="0"/>
              </a:rPr>
              <a:t>Boys </a:t>
            </a:r>
            <a:r>
              <a:rPr lang="en-GB" sz="2000" dirty="0">
                <a:latin typeface="Book Antiqua" pitchFamily="18" charset="0"/>
              </a:rPr>
              <a:t>exercising their rights of control over girls/women, including, the </a:t>
            </a:r>
            <a:r>
              <a:rPr lang="en-GB" sz="2000" dirty="0" smtClean="0">
                <a:latin typeface="Book Antiqua" pitchFamily="18" charset="0"/>
              </a:rPr>
              <a:t>teacher</a:t>
            </a:r>
          </a:p>
          <a:p>
            <a:pPr marL="457200" lvl="1" indent="0" eaLnBrk="1" hangingPunct="1">
              <a:lnSpc>
                <a:spcPct val="80000"/>
              </a:lnSpc>
              <a:buNone/>
            </a:pPr>
            <a:endParaRPr lang="en-GB" sz="2000" dirty="0" smtClean="0">
              <a:latin typeface="Book Antiqua" pitchFamily="18" charset="0"/>
            </a:endParaRPr>
          </a:p>
          <a:p>
            <a:pPr lvl="2" eaLnBrk="1" hangingPunct="1">
              <a:lnSpc>
                <a:spcPct val="80000"/>
              </a:lnSpc>
            </a:pPr>
            <a:r>
              <a:rPr lang="en-GB" sz="1800" smtClean="0">
                <a:latin typeface="Book Antiqua" pitchFamily="18" charset="0"/>
              </a:rPr>
              <a:t> </a:t>
            </a:r>
            <a:r>
              <a:rPr lang="en-GB" sz="1800" dirty="0">
                <a:latin typeface="Book Antiqua" pitchFamily="18" charset="0"/>
              </a:rPr>
              <a:t>directing his gaze upon </a:t>
            </a:r>
            <a:r>
              <a:rPr lang="en-GB" sz="1800" dirty="0" err="1">
                <a:latin typeface="Book Antiqua" pitchFamily="18" charset="0"/>
              </a:rPr>
              <a:t>Haseena</a:t>
            </a:r>
            <a:r>
              <a:rPr lang="en-GB" sz="1800" dirty="0">
                <a:latin typeface="Book Antiqua" pitchFamily="18" charset="0"/>
              </a:rPr>
              <a:t> and me, as ‘shameless’ women who indulge in the sin of listening to music </a:t>
            </a:r>
            <a:endParaRPr lang="en-US" sz="1800" dirty="0">
              <a:latin typeface="Book Antiqua" pitchFamily="18" charset="0"/>
            </a:endParaRPr>
          </a:p>
          <a:p>
            <a:pPr marL="457200" lvl="1" indent="0" eaLnBrk="1" hangingPunct="1">
              <a:lnSpc>
                <a:spcPct val="80000"/>
              </a:lnSpc>
              <a:buNone/>
            </a:pPr>
            <a:endParaRPr lang="en-US" sz="2000" dirty="0" smtClean="0">
              <a:latin typeface="Book Antiqua" pitchFamily="18" charset="0"/>
            </a:endParaRPr>
          </a:p>
          <a:p>
            <a:pPr lvl="1" eaLnBrk="1" hangingPunct="1">
              <a:lnSpc>
                <a:spcPct val="80000"/>
              </a:lnSpc>
            </a:pPr>
            <a:r>
              <a:rPr lang="en-GB" sz="2000" dirty="0" smtClean="0">
                <a:latin typeface="Book Antiqua" pitchFamily="18" charset="0"/>
              </a:rPr>
              <a:t>Boys positioning of </a:t>
            </a:r>
            <a:r>
              <a:rPr lang="en-GB" sz="2000" dirty="0">
                <a:latin typeface="Book Antiqua" pitchFamily="18" charset="0"/>
              </a:rPr>
              <a:t>girls as ‘weak’ and ‘inferior’ </a:t>
            </a:r>
            <a:r>
              <a:rPr lang="en-GB" sz="2000" dirty="0" smtClean="0">
                <a:latin typeface="Book Antiqua" pitchFamily="18" charset="0"/>
              </a:rPr>
              <a:t>insisting </a:t>
            </a:r>
            <a:r>
              <a:rPr lang="en-GB" sz="2000" dirty="0">
                <a:latin typeface="Book Antiqua" pitchFamily="18" charset="0"/>
              </a:rPr>
              <a:t>that girls/women are incapable of doing anything except being mothers or </a:t>
            </a:r>
            <a:r>
              <a:rPr lang="en-GB" sz="2000" dirty="0" smtClean="0">
                <a:latin typeface="Book Antiqua" pitchFamily="18" charset="0"/>
              </a:rPr>
              <a:t>teachers</a:t>
            </a:r>
          </a:p>
          <a:p>
            <a:pPr marL="457200" lvl="1" indent="0" eaLnBrk="1" hangingPunct="1">
              <a:lnSpc>
                <a:spcPct val="80000"/>
              </a:lnSpc>
              <a:buNone/>
            </a:pPr>
            <a:endParaRPr lang="en-GB" sz="2000" dirty="0" smtClean="0">
              <a:latin typeface="Book Antiqua" pitchFamily="18" charset="0"/>
            </a:endParaRPr>
          </a:p>
          <a:p>
            <a:pPr marL="457200" lvl="1" indent="0" eaLnBrk="1" hangingPunct="1">
              <a:lnSpc>
                <a:spcPct val="80000"/>
              </a:lnSpc>
              <a:buNone/>
            </a:pPr>
            <a:endParaRPr lang="en-US" sz="2000" dirty="0">
              <a:latin typeface="Book Antiqua" pitchFamily="18" charset="0"/>
            </a:endParaRPr>
          </a:p>
          <a:p>
            <a:pPr lvl="1">
              <a:lnSpc>
                <a:spcPct val="80000"/>
              </a:lnSpc>
              <a:buFontTx/>
              <a:buNone/>
            </a:pPr>
            <a:r>
              <a:rPr lang="en-AU" sz="1400" dirty="0">
                <a:latin typeface="Book Antiqua" pitchFamily="18" charset="0"/>
              </a:rPr>
              <a:t>	</a:t>
            </a:r>
          </a:p>
          <a:p>
            <a:pPr lvl="1">
              <a:lnSpc>
                <a:spcPct val="80000"/>
              </a:lnSpc>
              <a:buFontTx/>
              <a:buNone/>
            </a:pPr>
            <a:r>
              <a:rPr lang="en-AU" sz="1000" i="1" dirty="0" smtClean="0"/>
              <a:t>	</a:t>
            </a:r>
          </a:p>
          <a:p>
            <a:pPr lvl="1">
              <a:lnSpc>
                <a:spcPct val="80000"/>
              </a:lnSpc>
              <a:buFontTx/>
              <a:buNone/>
            </a:pPr>
            <a:r>
              <a:rPr lang="en-AU" sz="1000" i="1" dirty="0" smtClean="0"/>
              <a:t>	</a:t>
            </a:r>
            <a:endParaRPr lang="en-US" sz="1400" dirty="0" smtClean="0">
              <a:latin typeface="Book Antiqua" pitchFamily="18" charset="0"/>
            </a:endParaRPr>
          </a:p>
          <a:p>
            <a:pPr lvl="1" eaLnBrk="1" hangingPunct="1">
              <a:lnSpc>
                <a:spcPct val="80000"/>
              </a:lnSpc>
              <a:buFontTx/>
              <a:buNone/>
            </a:pPr>
            <a:endParaRPr lang="en-US" sz="1400" dirty="0" smtClean="0">
              <a:latin typeface="Book Antiqua" pitchFamily="18" charset="0"/>
            </a:endParaRPr>
          </a:p>
          <a:p>
            <a:pPr>
              <a:lnSpc>
                <a:spcPct val="80000"/>
              </a:lnSpc>
              <a:buFont typeface="Wingdings" pitchFamily="2" charset="2"/>
              <a:buNone/>
            </a:pPr>
            <a:r>
              <a:rPr lang="en-AU" sz="1400" i="1" dirty="0" smtClean="0"/>
              <a:t>	</a:t>
            </a:r>
            <a:endParaRPr lang="en-US" sz="1400" i="1" dirty="0" smtClean="0"/>
          </a:p>
        </p:txBody>
      </p:sp>
    </p:spTree>
    <p:extLst>
      <p:ext uri="{BB962C8B-B14F-4D97-AF65-F5344CB8AC3E}">
        <p14:creationId xmlns:p14="http://schemas.microsoft.com/office/powerpoint/2010/main" val="1840521938"/>
      </p:ext>
    </p:extLst>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idx="4294967295"/>
          </p:nvPr>
        </p:nvSpPr>
        <p:spPr/>
        <p:txBody>
          <a:bodyPr/>
          <a:lstStyle/>
          <a:p>
            <a:pPr eaLnBrk="1" hangingPunct="1"/>
            <a:r>
              <a:rPr lang="en-US" smtClean="0">
                <a:latin typeface="Book Antiqua" pitchFamily="18" charset="0"/>
              </a:rPr>
              <a:t>Conclusion</a:t>
            </a:r>
          </a:p>
        </p:txBody>
      </p:sp>
      <p:sp>
        <p:nvSpPr>
          <p:cNvPr id="77827"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1600" dirty="0" smtClean="0">
              <a:latin typeface="Book Antiqua" pitchFamily="18" charset="0"/>
            </a:endParaRPr>
          </a:p>
          <a:p>
            <a:pPr eaLnBrk="1" hangingPunct="1">
              <a:lnSpc>
                <a:spcPct val="80000"/>
              </a:lnSpc>
            </a:pPr>
            <a:r>
              <a:rPr lang="en-US" sz="2000" dirty="0" smtClean="0">
                <a:latin typeface="Book Antiqua" pitchFamily="18" charset="0"/>
              </a:rPr>
              <a:t>Working for gender equity ‘risky’ with many contradictions and multiple ‘truths’</a:t>
            </a:r>
          </a:p>
          <a:p>
            <a:pPr marL="0" indent="0" eaLnBrk="1" hangingPunct="1">
              <a:lnSpc>
                <a:spcPct val="80000"/>
              </a:lnSpc>
              <a:buNone/>
            </a:pPr>
            <a:endParaRPr lang="en-US" sz="2000" dirty="0" smtClean="0">
              <a:latin typeface="Book Antiqua" pitchFamily="18" charset="0"/>
            </a:endParaRPr>
          </a:p>
          <a:p>
            <a:pPr eaLnBrk="1" hangingPunct="1">
              <a:lnSpc>
                <a:spcPct val="80000"/>
              </a:lnSpc>
            </a:pPr>
            <a:r>
              <a:rPr lang="en-US" sz="2000" dirty="0" smtClean="0">
                <a:latin typeface="Book Antiqua" pitchFamily="18" charset="0"/>
              </a:rPr>
              <a:t>Need to look at whose ‘truth’ is marginalized and silenced</a:t>
            </a:r>
          </a:p>
          <a:p>
            <a:pPr marL="0" indent="0" eaLnBrk="1" hangingPunct="1">
              <a:lnSpc>
                <a:spcPct val="80000"/>
              </a:lnSpc>
              <a:buNone/>
            </a:pPr>
            <a:endParaRPr lang="en-US" sz="2000" dirty="0">
              <a:latin typeface="Book Antiqua" pitchFamily="18" charset="0"/>
            </a:endParaRPr>
          </a:p>
          <a:p>
            <a:pPr eaLnBrk="1" hangingPunct="1">
              <a:lnSpc>
                <a:spcPct val="80000"/>
              </a:lnSpc>
            </a:pPr>
            <a:r>
              <a:rPr lang="en-US" sz="2000" dirty="0" smtClean="0">
                <a:latin typeface="Book Antiqua" pitchFamily="18" charset="0"/>
              </a:rPr>
              <a:t>Not all discourses operating within the regime of truth could be disrupted and certain others could only partially be disrupted </a:t>
            </a:r>
          </a:p>
          <a:p>
            <a:pPr marL="0" indent="0" eaLnBrk="1" hangingPunct="1">
              <a:lnSpc>
                <a:spcPct val="80000"/>
              </a:lnSpc>
              <a:buNone/>
            </a:pPr>
            <a:endParaRPr lang="en-US" sz="2000" dirty="0" smtClean="0">
              <a:latin typeface="Book Antiqua" pitchFamily="18" charset="0"/>
            </a:endParaRPr>
          </a:p>
          <a:p>
            <a:pPr eaLnBrk="1" hangingPunct="1">
              <a:lnSpc>
                <a:spcPct val="80000"/>
              </a:lnSpc>
            </a:pPr>
            <a:r>
              <a:rPr lang="en-US" sz="2000" dirty="0" smtClean="0">
                <a:latin typeface="Book Antiqua" pitchFamily="18" charset="0"/>
              </a:rPr>
              <a:t>The study opened </a:t>
            </a:r>
            <a:r>
              <a:rPr lang="en-GB" sz="2000" dirty="0" smtClean="0">
                <a:latin typeface="Book Antiqua" pitchFamily="18" charset="0"/>
              </a:rPr>
              <a:t>doors to </a:t>
            </a:r>
            <a:r>
              <a:rPr lang="en-GB" sz="2000" dirty="0">
                <a:latin typeface="Book Antiqua" pitchFamily="18" charset="0"/>
              </a:rPr>
              <a:t>explore alternative ways and storylines to address gender</a:t>
            </a:r>
            <a:endParaRPr lang="en-US" sz="2000" dirty="0">
              <a:latin typeface="Book Antiqua" pitchFamily="18" charset="0"/>
            </a:endParaRPr>
          </a:p>
          <a:p>
            <a:pPr marL="0" indent="0" eaLnBrk="1" hangingPunct="1">
              <a:lnSpc>
                <a:spcPct val="80000"/>
              </a:lnSpc>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marL="0" indent="0" eaLnBrk="1" hangingPunct="1">
              <a:lnSpc>
                <a:spcPct val="80000"/>
              </a:lnSpc>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lvl="1">
              <a:lnSpc>
                <a:spcPct val="80000"/>
              </a:lnSpc>
              <a:buFontTx/>
              <a:buNone/>
            </a:pPr>
            <a:r>
              <a:rPr lang="en-AU" sz="2000" i="1" dirty="0" smtClean="0"/>
              <a:t>	</a:t>
            </a:r>
          </a:p>
          <a:p>
            <a:pPr lvl="1">
              <a:lnSpc>
                <a:spcPct val="80000"/>
              </a:lnSpc>
              <a:buFontTx/>
              <a:buNone/>
            </a:pPr>
            <a:r>
              <a:rPr lang="en-AU" sz="1000" i="1" dirty="0" smtClean="0"/>
              <a:t>	</a:t>
            </a:r>
          </a:p>
          <a:p>
            <a:pPr lvl="1">
              <a:lnSpc>
                <a:spcPct val="80000"/>
              </a:lnSpc>
              <a:buFontTx/>
              <a:buNone/>
            </a:pPr>
            <a:r>
              <a:rPr lang="en-AU" sz="1000" i="1" dirty="0" smtClean="0"/>
              <a:t>	</a:t>
            </a:r>
            <a:endParaRPr lang="en-US" sz="1400" dirty="0" smtClean="0">
              <a:latin typeface="Book Antiqua" pitchFamily="18" charset="0"/>
            </a:endParaRPr>
          </a:p>
          <a:p>
            <a:pPr lvl="1" eaLnBrk="1" hangingPunct="1">
              <a:lnSpc>
                <a:spcPct val="80000"/>
              </a:lnSpc>
              <a:buFontTx/>
              <a:buNone/>
            </a:pPr>
            <a:endParaRPr lang="en-US" sz="1400" dirty="0" smtClean="0">
              <a:latin typeface="Book Antiqua" pitchFamily="18" charset="0"/>
            </a:endParaRPr>
          </a:p>
          <a:p>
            <a:pPr>
              <a:lnSpc>
                <a:spcPct val="80000"/>
              </a:lnSpc>
              <a:buFont typeface="Wingdings" pitchFamily="2" charset="2"/>
              <a:buNone/>
            </a:pPr>
            <a:r>
              <a:rPr lang="en-AU" sz="1400" i="1" dirty="0" smtClean="0"/>
              <a:t>	</a:t>
            </a:r>
            <a:endParaRPr lang="en-US" sz="1400" i="1" dirty="0" smtClean="0"/>
          </a:p>
        </p:txBody>
      </p:sp>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Rectangle 2"/>
          <p:cNvSpPr>
            <a:spLocks noGrp="1" noChangeArrowheads="1"/>
          </p:cNvSpPr>
          <p:nvPr>
            <p:ph type="title" idx="4294967295"/>
          </p:nvPr>
        </p:nvSpPr>
        <p:spPr/>
        <p:txBody>
          <a:bodyPr/>
          <a:lstStyle/>
          <a:p>
            <a:pPr eaLnBrk="1" hangingPunct="1"/>
            <a:r>
              <a:rPr lang="en-US" smtClean="0">
                <a:latin typeface="Book Antiqua" pitchFamily="18" charset="0"/>
              </a:rPr>
              <a:t>Research aims</a:t>
            </a:r>
          </a:p>
        </p:txBody>
      </p:sp>
      <p:sp>
        <p:nvSpPr>
          <p:cNvPr id="55299" name="Rectangle 3"/>
          <p:cNvSpPr>
            <a:spLocks noGrp="1" noChangeArrowheads="1"/>
          </p:cNvSpPr>
          <p:nvPr>
            <p:ph type="body" idx="4294967295"/>
          </p:nvPr>
        </p:nvSpPr>
        <p:spPr/>
        <p:txBody>
          <a:bodyPr/>
          <a:lstStyle/>
          <a:p>
            <a:pPr eaLnBrk="1" hangingPunct="1"/>
            <a:r>
              <a:rPr lang="en-US" smtClean="0">
                <a:latin typeface="Book Antiqua" pitchFamily="18" charset="0"/>
              </a:rPr>
              <a:t>To unearth gender discourses in early childhood classrooms in Pakistan through teacher talk</a:t>
            </a:r>
          </a:p>
          <a:p>
            <a:pPr eaLnBrk="1" hangingPunct="1"/>
            <a:r>
              <a:rPr lang="en-US" smtClean="0">
                <a:latin typeface="Book Antiqua" pitchFamily="18" charset="0"/>
              </a:rPr>
              <a:t>To explore how</a:t>
            </a:r>
            <a:r>
              <a:rPr lang="en-US" b="1" smtClean="0">
                <a:latin typeface="Book Antiqua" pitchFamily="18" charset="0"/>
              </a:rPr>
              <a:t> </a:t>
            </a:r>
            <a:r>
              <a:rPr lang="en-US" smtClean="0">
                <a:latin typeface="Book Antiqua" pitchFamily="18" charset="0"/>
              </a:rPr>
              <a:t>teachers can reconceptualize their role so as to promote alternative discourses of gender equity in their classrooms</a:t>
            </a:r>
          </a:p>
          <a:p>
            <a:pPr lvl="1" eaLnBrk="1" hangingPunct="1">
              <a:buFontTx/>
              <a:buNone/>
            </a:pPr>
            <a:endParaRPr lang="en-US" smtClean="0">
              <a:latin typeface="Book Antiqua" pitchFamily="18" charset="0"/>
            </a:endParaRPr>
          </a:p>
          <a:p>
            <a:pPr lvl="1" eaLnBrk="1" hangingPunct="1"/>
            <a:endParaRPr lang="en-US" smtClean="0">
              <a:latin typeface="Book Antiqua" pitchFamily="18" charset="0"/>
            </a:endParaRPr>
          </a:p>
          <a:p>
            <a:pPr lvl="1" eaLnBrk="1" hangingPunct="1">
              <a:buFontTx/>
              <a:buNone/>
            </a:pPr>
            <a:endParaRPr lang="en-US" smtClean="0">
              <a:latin typeface="Book Antiqua" pitchFamily="18" charset="0"/>
            </a:endParaRPr>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22" name="Rectangle 2"/>
          <p:cNvSpPr>
            <a:spLocks noGrp="1" noChangeArrowheads="1"/>
          </p:cNvSpPr>
          <p:nvPr>
            <p:ph type="title" idx="4294967295"/>
          </p:nvPr>
        </p:nvSpPr>
        <p:spPr/>
        <p:txBody>
          <a:bodyPr/>
          <a:lstStyle/>
          <a:p>
            <a:pPr eaLnBrk="1" hangingPunct="1"/>
            <a:r>
              <a:rPr lang="en-US" smtClean="0">
                <a:latin typeface="Book Antiqua" pitchFamily="18" charset="0"/>
              </a:rPr>
              <a:t>Using feminist poststructuralism as a framework</a:t>
            </a:r>
          </a:p>
        </p:txBody>
      </p:sp>
      <p:sp>
        <p:nvSpPr>
          <p:cNvPr id="81923" name="Rectangle 3"/>
          <p:cNvSpPr>
            <a:spLocks noGrp="1" noChangeArrowheads="1"/>
          </p:cNvSpPr>
          <p:nvPr>
            <p:ph type="body" idx="4294967295"/>
          </p:nvPr>
        </p:nvSpPr>
        <p:spPr/>
        <p:txBody>
          <a:bodyPr/>
          <a:lstStyle/>
          <a:p>
            <a:pPr eaLnBrk="1" hangingPunct="1">
              <a:buFont typeface="Wingdings" pitchFamily="2" charset="2"/>
              <a:buNone/>
            </a:pPr>
            <a:endParaRPr lang="en-US" sz="2400" smtClean="0">
              <a:latin typeface="Book Antiqua" pitchFamily="18" charset="0"/>
            </a:endParaRPr>
          </a:p>
          <a:p>
            <a:pPr eaLnBrk="1" hangingPunct="1"/>
            <a:r>
              <a:rPr lang="en-US" sz="2400" smtClean="0">
                <a:latin typeface="Book Antiqua" pitchFamily="18" charset="0"/>
              </a:rPr>
              <a:t>Embedded within the conceptual framework of feminist poststructuralism</a:t>
            </a:r>
          </a:p>
          <a:p>
            <a:pPr lvl="1" eaLnBrk="1" hangingPunct="1"/>
            <a:r>
              <a:rPr lang="en-US" sz="2200" smtClean="0">
                <a:latin typeface="Book Antiqua" pitchFamily="18" charset="0"/>
              </a:rPr>
              <a:t>Framework implies change, is a “politics at changing power relations between women and men in a society” (Weedon, 1987, p.1) by understanding discourses and what constitutes discourses</a:t>
            </a:r>
          </a:p>
          <a:p>
            <a:pPr lvl="1" eaLnBrk="1" hangingPunct="1"/>
            <a:r>
              <a:rPr lang="en-US" sz="2200" smtClean="0">
                <a:latin typeface="Book Antiqua" pitchFamily="18" charset="0"/>
              </a:rPr>
              <a:t>Looks at understanding power relationships between people working together</a:t>
            </a:r>
          </a:p>
          <a:p>
            <a:pPr lvl="1" eaLnBrk="1" hangingPunct="1"/>
            <a:r>
              <a:rPr lang="en-US" sz="2200" smtClean="0">
                <a:latin typeface="Book Antiqua" pitchFamily="18" charset="0"/>
              </a:rPr>
              <a:t>Belief that knowledge is not found it is constructed</a:t>
            </a: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2"/>
          <p:cNvSpPr>
            <a:spLocks noGrp="1" noChangeArrowheads="1"/>
          </p:cNvSpPr>
          <p:nvPr>
            <p:ph type="title" idx="4294967295"/>
          </p:nvPr>
        </p:nvSpPr>
        <p:spPr/>
        <p:txBody>
          <a:bodyPr/>
          <a:lstStyle/>
          <a:p>
            <a:pPr eaLnBrk="1" hangingPunct="1"/>
            <a:r>
              <a:rPr lang="en-US" smtClean="0">
                <a:latin typeface="Book Antiqua" pitchFamily="18" charset="0"/>
              </a:rPr>
              <a:t>My co-researchers and the context</a:t>
            </a:r>
          </a:p>
        </p:txBody>
      </p:sp>
      <p:sp>
        <p:nvSpPr>
          <p:cNvPr id="56323" name="Rectangle 3"/>
          <p:cNvSpPr>
            <a:spLocks noGrp="1" noChangeArrowheads="1"/>
          </p:cNvSpPr>
          <p:nvPr>
            <p:ph type="body" idx="4294967295"/>
          </p:nvPr>
        </p:nvSpPr>
        <p:spPr/>
        <p:txBody>
          <a:bodyPr/>
          <a:lstStyle/>
          <a:p>
            <a:pPr eaLnBrk="1" hangingPunct="1"/>
            <a:r>
              <a:rPr lang="en-AU" sz="2400" smtClean="0">
                <a:latin typeface="Book Antiqua" pitchFamily="18" charset="0"/>
              </a:rPr>
              <a:t>12 early childhood teachers</a:t>
            </a:r>
          </a:p>
          <a:p>
            <a:pPr eaLnBrk="1" hangingPunct="1"/>
            <a:r>
              <a:rPr lang="en-AU" sz="2400" smtClean="0">
                <a:latin typeface="Book Antiqua" pitchFamily="18" charset="0"/>
              </a:rPr>
              <a:t>Three school systems</a:t>
            </a:r>
          </a:p>
          <a:p>
            <a:pPr lvl="1" eaLnBrk="1" hangingPunct="1"/>
            <a:r>
              <a:rPr lang="en-AU" sz="2000" smtClean="0">
                <a:latin typeface="Book Antiqua" pitchFamily="18" charset="0"/>
              </a:rPr>
              <a:t>Public, private, trust schools: each unique and diverse</a:t>
            </a:r>
          </a:p>
          <a:p>
            <a:pPr lvl="1" eaLnBrk="1" hangingPunct="1"/>
            <a:r>
              <a:rPr lang="en-AU" sz="2000" smtClean="0">
                <a:latin typeface="Book Antiqua" pitchFamily="18" charset="0"/>
              </a:rPr>
              <a:t>Children came from different ethnic groups; socio-economic backgrounds; religious affiliations</a:t>
            </a:r>
          </a:p>
          <a:p>
            <a:pPr lvl="1" eaLnBrk="1" hangingPunct="1"/>
            <a:r>
              <a:rPr lang="en-AU" sz="2000" smtClean="0">
                <a:latin typeface="Book Antiqua" pitchFamily="18" charset="0"/>
              </a:rPr>
              <a:t> Session held for teachers explaining the broad research and inviting teachers to come up with own projects around gender</a:t>
            </a:r>
          </a:p>
          <a:p>
            <a:pPr eaLnBrk="1" hangingPunct="1"/>
            <a:r>
              <a:rPr lang="en-US" sz="2000" smtClean="0">
                <a:latin typeface="Book Antiqua" pitchFamily="18" charset="0"/>
              </a:rPr>
              <a:t>Based on interest in working with gender issues</a:t>
            </a:r>
          </a:p>
          <a:p>
            <a:pPr eaLnBrk="1" hangingPunct="1"/>
            <a:r>
              <a:rPr lang="en-US" sz="2000" smtClean="0">
                <a:latin typeface="Book Antiqua" pitchFamily="18" charset="0"/>
              </a:rPr>
              <a:t>Willingness to bring change and promote gender equity</a:t>
            </a:r>
          </a:p>
          <a:p>
            <a:pPr lvl="1" eaLnBrk="1" hangingPunct="1"/>
            <a:endParaRPr lang="en-AU" sz="2000" smtClean="0">
              <a:latin typeface="Book Antiqua" pitchFamily="18" charset="0"/>
            </a:endParaRPr>
          </a:p>
          <a:p>
            <a:pPr eaLnBrk="1" hangingPunct="1">
              <a:buFont typeface="Wingdings" pitchFamily="2" charset="2"/>
              <a:buNone/>
            </a:pPr>
            <a:endParaRPr lang="en-AU" sz="2400" smtClean="0">
              <a:latin typeface="Book Antiqua" pitchFamily="18" charset="0"/>
            </a:endParaRPr>
          </a:p>
          <a:p>
            <a:pPr eaLnBrk="1" hangingPunct="1">
              <a:buFont typeface="Wingdings" pitchFamily="2" charset="2"/>
              <a:buNone/>
            </a:pPr>
            <a:endParaRPr lang="en-AU" sz="2400" smtClean="0">
              <a:latin typeface="Book Antiqua" pitchFamily="18" charset="0"/>
            </a:endParaRPr>
          </a:p>
          <a:p>
            <a:pPr eaLnBrk="1" hangingPunct="1"/>
            <a:endParaRPr lang="en-AU" sz="2400" smtClean="0">
              <a:latin typeface="Book Antiqua" pitchFamily="18" charset="0"/>
            </a:endParaRPr>
          </a:p>
          <a:p>
            <a:pPr eaLnBrk="1" hangingPunct="1">
              <a:buFont typeface="Wingdings" pitchFamily="2" charset="2"/>
              <a:buNone/>
            </a:pPr>
            <a:endParaRPr lang="en-AU" sz="2400" smtClean="0">
              <a:latin typeface="Book Antiqua" pitchFamily="18" charset="0"/>
            </a:endParaRPr>
          </a:p>
          <a:p>
            <a:pPr eaLnBrk="1" hangingPunct="1"/>
            <a:endParaRPr lang="en-AU" sz="2400" smtClean="0">
              <a:latin typeface="Book Antiqua" pitchFamily="18" charset="0"/>
            </a:endParaRPr>
          </a:p>
          <a:p>
            <a:pPr lvl="1" eaLnBrk="1" hangingPunct="1">
              <a:buFontTx/>
              <a:buNone/>
            </a:pPr>
            <a:endParaRPr lang="en-AU" sz="2000" smtClean="0">
              <a:latin typeface="Book Antiqua" pitchFamily="18" charset="0"/>
            </a:endParaRPr>
          </a:p>
          <a:p>
            <a:pPr lvl="1" eaLnBrk="1" hangingPunct="1"/>
            <a:endParaRPr lang="en-US" sz="2000" smtClean="0"/>
          </a:p>
        </p:txBody>
      </p:sp>
    </p:spTree>
    <p:extLst>
      <p:ext uri="{BB962C8B-B14F-4D97-AF65-F5344CB8AC3E}">
        <p14:creationId xmlns:p14="http://schemas.microsoft.com/office/powerpoint/2010/main" val="209539882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2946" name="Rectangle 2"/>
          <p:cNvSpPr>
            <a:spLocks noGrp="1" noChangeArrowheads="1"/>
          </p:cNvSpPr>
          <p:nvPr>
            <p:ph type="title" idx="4294967295"/>
          </p:nvPr>
        </p:nvSpPr>
        <p:spPr/>
        <p:txBody>
          <a:bodyPr/>
          <a:lstStyle/>
          <a:p>
            <a:pPr eaLnBrk="1" hangingPunct="1"/>
            <a:r>
              <a:rPr lang="en-US" dirty="0" smtClean="0">
                <a:latin typeface="Book Antiqua" pitchFamily="18" charset="0"/>
              </a:rPr>
              <a:t/>
            </a:r>
            <a:br>
              <a:rPr lang="en-US" dirty="0" smtClean="0">
                <a:latin typeface="Book Antiqua" pitchFamily="18" charset="0"/>
              </a:rPr>
            </a:br>
            <a:r>
              <a:rPr lang="en-US" dirty="0" smtClean="0">
                <a:latin typeface="Book Antiqua" pitchFamily="18" charset="0"/>
              </a:rPr>
              <a:t>Participatory Action Research as a methodology	</a:t>
            </a:r>
          </a:p>
        </p:txBody>
      </p:sp>
      <p:sp>
        <p:nvSpPr>
          <p:cNvPr id="82947" name="Rectangle 3"/>
          <p:cNvSpPr>
            <a:spLocks noGrp="1" noChangeArrowheads="1"/>
          </p:cNvSpPr>
          <p:nvPr>
            <p:ph type="body" idx="4294967295"/>
          </p:nvPr>
        </p:nvSpPr>
        <p:spPr/>
        <p:txBody>
          <a:bodyPr/>
          <a:lstStyle/>
          <a:p>
            <a:pPr eaLnBrk="1" hangingPunct="1">
              <a:lnSpc>
                <a:spcPct val="90000"/>
              </a:lnSpc>
            </a:pPr>
            <a:r>
              <a:rPr lang="en-AU" sz="2400" smtClean="0">
                <a:latin typeface="Book Antiqua" pitchFamily="18" charset="0"/>
              </a:rPr>
              <a:t>Engages people in the research process to address their own needs and thus ‘generate knowledge’</a:t>
            </a:r>
            <a:r>
              <a:rPr lang="en-AU" smtClean="0"/>
              <a:t> </a:t>
            </a:r>
          </a:p>
          <a:p>
            <a:pPr eaLnBrk="1" hangingPunct="1">
              <a:lnSpc>
                <a:spcPct val="90000"/>
              </a:lnSpc>
            </a:pPr>
            <a:r>
              <a:rPr lang="en-AU" sz="2400" smtClean="0">
                <a:latin typeface="Book Antiqua" pitchFamily="18" charset="0"/>
              </a:rPr>
              <a:t>It characterizes three attributes that separate it from other research</a:t>
            </a:r>
            <a:endParaRPr lang="en-US" sz="2400" smtClean="0">
              <a:latin typeface="Book Antiqua" pitchFamily="18" charset="0"/>
            </a:endParaRPr>
          </a:p>
          <a:p>
            <a:pPr eaLnBrk="1" hangingPunct="1">
              <a:lnSpc>
                <a:spcPct val="90000"/>
              </a:lnSpc>
              <a:buFont typeface="Wingdings" pitchFamily="2" charset="2"/>
              <a:buNone/>
            </a:pPr>
            <a:endParaRPr lang="en-US" sz="2400" smtClean="0">
              <a:latin typeface="Book Antiqua" pitchFamily="18" charset="0"/>
            </a:endParaRPr>
          </a:p>
          <a:p>
            <a:pPr lvl="1" eaLnBrk="1" hangingPunct="1">
              <a:lnSpc>
                <a:spcPct val="90000"/>
              </a:lnSpc>
            </a:pPr>
            <a:r>
              <a:rPr lang="en-US" sz="2400" smtClean="0">
                <a:latin typeface="Book Antiqua" pitchFamily="18" charset="0"/>
              </a:rPr>
              <a:t>Shared ownership of research projects</a:t>
            </a:r>
          </a:p>
          <a:p>
            <a:pPr lvl="1" eaLnBrk="1" hangingPunct="1">
              <a:lnSpc>
                <a:spcPct val="90000"/>
              </a:lnSpc>
            </a:pPr>
            <a:r>
              <a:rPr lang="en-US" sz="2400" smtClean="0">
                <a:latin typeface="Book Antiqua" pitchFamily="18" charset="0"/>
              </a:rPr>
              <a:t>Community-based analysis of social problems</a:t>
            </a:r>
          </a:p>
          <a:p>
            <a:pPr lvl="1" eaLnBrk="1" hangingPunct="1">
              <a:lnSpc>
                <a:spcPct val="90000"/>
              </a:lnSpc>
            </a:pPr>
            <a:r>
              <a:rPr lang="en-US" sz="2400" smtClean="0">
                <a:latin typeface="Book Antiqua" pitchFamily="18" charset="0"/>
              </a:rPr>
              <a:t>Orientation towards community action</a:t>
            </a:r>
          </a:p>
          <a:p>
            <a:pPr lvl="1" eaLnBrk="1" hangingPunct="1">
              <a:lnSpc>
                <a:spcPct val="90000"/>
              </a:lnSpc>
              <a:buFontTx/>
              <a:buNone/>
            </a:pPr>
            <a:r>
              <a:rPr lang="en-US" sz="1800" smtClean="0">
                <a:latin typeface="Book Antiqua" pitchFamily="18" charset="0"/>
              </a:rPr>
              <a:t>					(Kemmis &amp; McTaggart, 2000)</a:t>
            </a:r>
          </a:p>
          <a:p>
            <a:pPr eaLnBrk="1" hangingPunct="1">
              <a:lnSpc>
                <a:spcPct val="90000"/>
              </a:lnSpc>
              <a:buFont typeface="Wingdings" pitchFamily="2" charset="2"/>
              <a:buNone/>
            </a:pPr>
            <a:endParaRPr lang="en-US" sz="2400" smtClean="0">
              <a:latin typeface="Book Antiqua" pitchFamily="18" charset="0"/>
            </a:endParaRPr>
          </a:p>
          <a:p>
            <a:pPr eaLnBrk="1" hangingPunct="1">
              <a:lnSpc>
                <a:spcPct val="90000"/>
              </a:lnSpc>
              <a:buFont typeface="Wingdings" pitchFamily="2" charset="2"/>
              <a:buNone/>
            </a:pPr>
            <a:endParaRPr lang="en-US" sz="2400" smtClean="0">
              <a:latin typeface="Book Antiqua" pitchFamily="18" charset="0"/>
            </a:endParaRPr>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3970" name="Rectangle 2"/>
          <p:cNvSpPr>
            <a:spLocks noGrp="1" noChangeArrowheads="1"/>
          </p:cNvSpPr>
          <p:nvPr>
            <p:ph type="title" idx="4294967295"/>
          </p:nvPr>
        </p:nvSpPr>
        <p:spPr/>
        <p:txBody>
          <a:bodyPr/>
          <a:lstStyle/>
          <a:p>
            <a:pPr eaLnBrk="1" hangingPunct="1"/>
            <a:r>
              <a:rPr lang="en-AU" smtClean="0">
                <a:latin typeface="Book Antiqua" pitchFamily="18" charset="0"/>
              </a:rPr>
              <a:t>Methods</a:t>
            </a:r>
            <a:endParaRPr lang="en-US" smtClean="0">
              <a:latin typeface="Book Antiqua" pitchFamily="18" charset="0"/>
            </a:endParaRPr>
          </a:p>
        </p:txBody>
      </p:sp>
      <p:sp>
        <p:nvSpPr>
          <p:cNvPr id="83971" name="Rectangle 3"/>
          <p:cNvSpPr>
            <a:spLocks noGrp="1" noChangeArrowheads="1"/>
          </p:cNvSpPr>
          <p:nvPr>
            <p:ph type="body" idx="4294967295"/>
          </p:nvPr>
        </p:nvSpPr>
        <p:spPr/>
        <p:txBody>
          <a:bodyPr/>
          <a:lstStyle/>
          <a:p>
            <a:pPr eaLnBrk="1" hangingPunct="1"/>
            <a:r>
              <a:rPr lang="en-AU" dirty="0" smtClean="0">
                <a:latin typeface="Book Antiqua" pitchFamily="18" charset="0"/>
              </a:rPr>
              <a:t>Observations</a:t>
            </a:r>
          </a:p>
          <a:p>
            <a:pPr eaLnBrk="1" hangingPunct="1"/>
            <a:r>
              <a:rPr lang="en-AU" dirty="0" smtClean="0">
                <a:latin typeface="Book Antiqua" pitchFamily="18" charset="0"/>
              </a:rPr>
              <a:t>Video and audio taped data</a:t>
            </a:r>
          </a:p>
          <a:p>
            <a:pPr eaLnBrk="1" hangingPunct="1"/>
            <a:r>
              <a:rPr lang="en-AU" dirty="0" smtClean="0">
                <a:latin typeface="Book Antiqua" pitchFamily="18" charset="0"/>
              </a:rPr>
              <a:t>Conversations</a:t>
            </a:r>
          </a:p>
          <a:p>
            <a:pPr eaLnBrk="1" hangingPunct="1"/>
            <a:r>
              <a:rPr lang="en-AU" dirty="0" smtClean="0">
                <a:latin typeface="Book Antiqua" pitchFamily="18" charset="0"/>
              </a:rPr>
              <a:t>Field notes</a:t>
            </a:r>
          </a:p>
          <a:p>
            <a:pPr eaLnBrk="1" hangingPunct="1"/>
            <a:r>
              <a:rPr lang="en-AU" sz="3200" dirty="0" smtClean="0">
                <a:latin typeface="Book Antiqua" pitchFamily="18" charset="0"/>
              </a:rPr>
              <a:t>Interviews with teachers</a:t>
            </a:r>
          </a:p>
          <a:p>
            <a:pPr eaLnBrk="1" hangingPunct="1"/>
            <a:r>
              <a:rPr lang="en-AU" sz="3200" dirty="0" smtClean="0">
                <a:latin typeface="Book Antiqua" pitchFamily="18" charset="0"/>
              </a:rPr>
              <a:t>Monthly AR meetings with teachers</a:t>
            </a:r>
          </a:p>
          <a:p>
            <a:pPr eaLnBrk="1" hangingPunct="1"/>
            <a:r>
              <a:rPr lang="en-AU" sz="3200" dirty="0" smtClean="0">
                <a:latin typeface="Book Antiqua" pitchFamily="18" charset="0"/>
              </a:rPr>
              <a:t>Reflective journals</a:t>
            </a:r>
          </a:p>
          <a:p>
            <a:pPr eaLnBrk="1" hangingPunct="1"/>
            <a:endParaRPr lang="en-AU" dirty="0" smtClean="0">
              <a:latin typeface="Book Antiqua" pitchFamily="18" charset="0"/>
            </a:endParaRPr>
          </a:p>
          <a:p>
            <a:pPr lvl="1" eaLnBrk="1" hangingPunct="1">
              <a:buFontTx/>
              <a:buNone/>
            </a:pPr>
            <a:endParaRPr lang="en-AU" dirty="0" smtClean="0">
              <a:latin typeface="Book Antiqua" pitchFamily="18" charset="0"/>
            </a:endParaRPr>
          </a:p>
          <a:p>
            <a:pPr lvl="1" eaLnBrk="1" hangingPunct="1"/>
            <a:endParaRPr lang="en-US" dirty="0" smtClean="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7042" name="Rectangle 2"/>
          <p:cNvSpPr>
            <a:spLocks noGrp="1" noChangeArrowheads="1"/>
          </p:cNvSpPr>
          <p:nvPr>
            <p:ph type="title" idx="4294967295"/>
          </p:nvPr>
        </p:nvSpPr>
        <p:spPr>
          <a:xfrm>
            <a:off x="762000" y="2514600"/>
            <a:ext cx="7696200" cy="1524000"/>
          </a:xfrm>
        </p:spPr>
        <p:txBody>
          <a:bodyPr/>
          <a:lstStyle/>
          <a:p>
            <a:pPr algn="ctr" eaLnBrk="1" hangingPunct="1"/>
            <a:r>
              <a:rPr lang="en-AU" sz="4400" dirty="0" smtClean="0">
                <a:latin typeface="Book Antiqua" pitchFamily="18" charset="0"/>
              </a:rPr>
              <a:t>Overview of findings</a:t>
            </a:r>
            <a:r>
              <a:rPr lang="en-AU" sz="4000" dirty="0" smtClean="0">
                <a:latin typeface="Book Antiqua" pitchFamily="18" charset="0"/>
              </a:rPr>
              <a:t> </a:t>
            </a:r>
            <a:endParaRPr lang="en-US" sz="4000" dirty="0" smtClean="0">
              <a:latin typeface="Book Antiqua" pitchFamily="18" charset="0"/>
            </a:endParaRPr>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6018" name="Rectangle 2"/>
          <p:cNvSpPr>
            <a:spLocks noGrp="1" noChangeArrowheads="1"/>
          </p:cNvSpPr>
          <p:nvPr>
            <p:ph type="title" idx="4294967295"/>
          </p:nvPr>
        </p:nvSpPr>
        <p:spPr/>
        <p:txBody>
          <a:bodyPr/>
          <a:lstStyle/>
          <a:p>
            <a:pPr eaLnBrk="1" hangingPunct="1"/>
            <a:r>
              <a:rPr lang="en-US" dirty="0" smtClean="0">
                <a:latin typeface="Book Antiqua" pitchFamily="18" charset="0"/>
              </a:rPr>
              <a:t>Discourses</a:t>
            </a:r>
          </a:p>
        </p:txBody>
      </p:sp>
      <p:sp>
        <p:nvSpPr>
          <p:cNvPr id="86019" name="Rectangle 3"/>
          <p:cNvSpPr>
            <a:spLocks noGrp="1" noChangeArrowheads="1"/>
          </p:cNvSpPr>
          <p:nvPr>
            <p:ph type="body" idx="4294967295"/>
          </p:nvPr>
        </p:nvSpPr>
        <p:spPr/>
        <p:txBody>
          <a:bodyPr/>
          <a:lstStyle/>
          <a:p>
            <a:pPr eaLnBrk="1" hangingPunct="1">
              <a:lnSpc>
                <a:spcPct val="80000"/>
              </a:lnSpc>
              <a:buFont typeface="Wingdings" pitchFamily="2" charset="2"/>
              <a:buNone/>
            </a:pPr>
            <a:endParaRPr lang="en-US" sz="2000" dirty="0" smtClean="0">
              <a:latin typeface="Book Antiqua" pitchFamily="18" charset="0"/>
            </a:endParaRPr>
          </a:p>
          <a:p>
            <a:pPr lvl="1" eaLnBrk="1" hangingPunct="1">
              <a:lnSpc>
                <a:spcPct val="80000"/>
              </a:lnSpc>
              <a:buFontTx/>
              <a:buNone/>
            </a:pPr>
            <a:r>
              <a:rPr lang="en-AU" sz="1800" dirty="0" smtClean="0"/>
              <a:t>	</a:t>
            </a:r>
            <a:r>
              <a:rPr lang="en-GB" sz="2800" dirty="0"/>
              <a:t>According to </a:t>
            </a:r>
            <a:r>
              <a:rPr lang="en-GB" sz="2800" dirty="0" err="1"/>
              <a:t>MacNaughton</a:t>
            </a:r>
            <a:r>
              <a:rPr lang="en-GB" sz="2800" dirty="0"/>
              <a:t> (2000) </a:t>
            </a:r>
            <a:r>
              <a:rPr lang="en-GB" sz="2800" smtClean="0"/>
              <a:t>discourses are </a:t>
            </a:r>
            <a:r>
              <a:rPr lang="en-GB" sz="2800" dirty="0"/>
              <a:t>not only about language but about “historically and culturally specific categories through which we give meaning to our lives, practise our lives, invest emotionally in our lives and constitute our social structures” (p.50). </a:t>
            </a:r>
            <a:endParaRPr lang="en-US" sz="2800" dirty="0" smtClean="0">
              <a:latin typeface="Book Antiqua" pitchFamily="18" charset="0"/>
            </a:endParaRPr>
          </a:p>
          <a:p>
            <a:pPr lvl="1" eaLnBrk="1" hangingPunct="1">
              <a:lnSpc>
                <a:spcPct val="80000"/>
              </a:lnSpc>
              <a:buFontTx/>
              <a:buNone/>
            </a:pPr>
            <a:endParaRPr lang="en-US" sz="1800" dirty="0" smtClean="0">
              <a:latin typeface="Book Antiqua" pitchFamily="18" charset="0"/>
            </a:endParaRPr>
          </a:p>
          <a:p>
            <a:pPr eaLnBrk="1" hangingPunct="1">
              <a:lnSpc>
                <a:spcPct val="80000"/>
              </a:lnSpc>
              <a:buFont typeface="Wingdings" pitchFamily="2" charset="2"/>
              <a:buNone/>
            </a:pPr>
            <a:endParaRPr lang="en-US" sz="24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lvl="1" eaLnBrk="1" hangingPunct="1">
              <a:lnSpc>
                <a:spcPct val="80000"/>
              </a:lnSpc>
              <a:buFontTx/>
              <a:buNone/>
            </a:pPr>
            <a:endParaRPr lang="en-US" sz="2000" dirty="0" smtClean="0">
              <a:latin typeface="Book Antiqua" pitchFamily="18" charset="0"/>
            </a:endParaRPr>
          </a:p>
          <a:p>
            <a:pPr eaLnBrk="1" hangingPunct="1">
              <a:lnSpc>
                <a:spcPct val="80000"/>
              </a:lnSpc>
              <a:buFont typeface="Wingdings" pitchFamily="2" charset="2"/>
              <a:buNone/>
            </a:pPr>
            <a:endParaRPr lang="en-US" sz="2000" dirty="0" smtClean="0">
              <a:latin typeface="Book Antiqua" pitchFamily="18" charset="0"/>
            </a:endParaRPr>
          </a:p>
          <a:p>
            <a:pPr eaLnBrk="1" hangingPunct="1">
              <a:lnSpc>
                <a:spcPct val="80000"/>
              </a:lnSpc>
            </a:pPr>
            <a:endParaRPr lang="en-US" sz="2000" dirty="0" smtClean="0">
              <a:latin typeface="Book Antiqua" pitchFamily="18" charset="0"/>
            </a:endParaRPr>
          </a:p>
          <a:p>
            <a:pPr eaLnBrk="1" hangingPunct="1">
              <a:lnSpc>
                <a:spcPct val="80000"/>
              </a:lnSpc>
              <a:buFont typeface="Wingdings" pitchFamily="2" charset="2"/>
              <a:buNone/>
            </a:pPr>
            <a:r>
              <a:rPr lang="en-US" sz="2000" dirty="0" smtClean="0">
                <a:latin typeface="Book Antiqua" pitchFamily="18" charset="0"/>
              </a:rPr>
              <a:t> </a:t>
            </a:r>
          </a:p>
        </p:txBody>
      </p:sp>
    </p:spTree>
    <p:extLst>
      <p:ext uri="{BB962C8B-B14F-4D97-AF65-F5344CB8AC3E}">
        <p14:creationId xmlns:p14="http://schemas.microsoft.com/office/powerpoint/2010/main" val="3317059289"/>
      </p:ext>
    </p:extLst>
  </p:cSld>
  <p:clrMapOvr>
    <a:masterClrMapping/>
  </p:clrMapOvr>
  <p:transition/>
  <p:timing>
    <p:tnLst>
      <p:par>
        <p:cTn id="1" dur="indefinite" restart="never" nodeType="tmRoot"/>
      </p:par>
    </p:tnLst>
  </p:timing>
</p:sld>
</file>

<file path=ppt/theme/theme1.xml><?xml version="1.0" encoding="utf-8"?>
<a:theme xmlns:a="http://schemas.openxmlformats.org/drawingml/2006/main" name="Studio">
  <a:themeElements>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fontScheme name="Studio">
      <a:majorFont>
        <a:latin typeface="Arial Black"/>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Book Antiqua" pitchFamily="18"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Book Antiqua" pitchFamily="18" charset="0"/>
          </a:defRPr>
        </a:defPPr>
      </a:lstStyle>
    </a:lnDef>
  </a:objectDefaults>
  <a:extraClrSchemeLst>
    <a:extraClrScheme>
      <a:clrScheme name="Studio 1">
        <a:dk1>
          <a:srgbClr val="000000"/>
        </a:dk1>
        <a:lt1>
          <a:srgbClr val="FFFFFF"/>
        </a:lt1>
        <a:dk2>
          <a:srgbClr val="336666"/>
        </a:dk2>
        <a:lt2>
          <a:srgbClr val="CCCC99"/>
        </a:lt2>
        <a:accent1>
          <a:srgbClr val="97CDCC"/>
        </a:accent1>
        <a:accent2>
          <a:srgbClr val="D6E0E0"/>
        </a:accent2>
        <a:accent3>
          <a:srgbClr val="FFFFFF"/>
        </a:accent3>
        <a:accent4>
          <a:srgbClr val="000000"/>
        </a:accent4>
        <a:accent5>
          <a:srgbClr val="C9E3E2"/>
        </a:accent5>
        <a:accent6>
          <a:srgbClr val="C2CBCB"/>
        </a:accent6>
        <a:hlink>
          <a:srgbClr val="99CC00"/>
        </a:hlink>
        <a:folHlink>
          <a:srgbClr val="336666"/>
        </a:folHlink>
      </a:clrScheme>
      <a:clrMap bg1="lt1" tx1="dk1" bg2="lt2" tx2="dk2" accent1="accent1" accent2="accent2" accent3="accent3" accent4="accent4" accent5="accent5" accent6="accent6" hlink="hlink" folHlink="folHlink"/>
    </a:extraClrScheme>
    <a:extraClrScheme>
      <a:clrScheme name="Studio 2">
        <a:dk1>
          <a:srgbClr val="000000"/>
        </a:dk1>
        <a:lt1>
          <a:srgbClr val="FFFFFF"/>
        </a:lt1>
        <a:dk2>
          <a:srgbClr val="3732A0"/>
        </a:dk2>
        <a:lt2>
          <a:srgbClr val="666699"/>
        </a:lt2>
        <a:accent1>
          <a:srgbClr val="CCCCFF"/>
        </a:accent1>
        <a:accent2>
          <a:srgbClr val="009999"/>
        </a:accent2>
        <a:accent3>
          <a:srgbClr val="FFFFFF"/>
        </a:accent3>
        <a:accent4>
          <a:srgbClr val="000000"/>
        </a:accent4>
        <a:accent5>
          <a:srgbClr val="E2E2FF"/>
        </a:accent5>
        <a:accent6>
          <a:srgbClr val="008A8A"/>
        </a:accent6>
        <a:hlink>
          <a:srgbClr val="3366CC"/>
        </a:hlink>
        <a:folHlink>
          <a:srgbClr val="9094B8"/>
        </a:folHlink>
      </a:clrScheme>
      <a:clrMap bg1="lt1" tx1="dk1" bg2="lt2" tx2="dk2" accent1="accent1" accent2="accent2" accent3="accent3" accent4="accent4" accent5="accent5" accent6="accent6" hlink="hlink" folHlink="folHlink"/>
    </a:extraClrScheme>
    <a:extraClrScheme>
      <a:clrScheme name="Studio 3">
        <a:dk1>
          <a:srgbClr val="000000"/>
        </a:dk1>
        <a:lt1>
          <a:srgbClr val="FFFFFF"/>
        </a:lt1>
        <a:dk2>
          <a:srgbClr val="CD0505"/>
        </a:dk2>
        <a:lt2>
          <a:srgbClr val="5F5F5F"/>
        </a:lt2>
        <a:accent1>
          <a:srgbClr val="D2D5DE"/>
        </a:accent1>
        <a:accent2>
          <a:srgbClr val="D55757"/>
        </a:accent2>
        <a:accent3>
          <a:srgbClr val="FFFFFF"/>
        </a:accent3>
        <a:accent4>
          <a:srgbClr val="000000"/>
        </a:accent4>
        <a:accent5>
          <a:srgbClr val="E5E7EC"/>
        </a:accent5>
        <a:accent6>
          <a:srgbClr val="C14E4E"/>
        </a:accent6>
        <a:hlink>
          <a:srgbClr val="F42D1E"/>
        </a:hlink>
        <a:folHlink>
          <a:srgbClr val="7C849E"/>
        </a:folHlink>
      </a:clrScheme>
      <a:clrMap bg1="lt1" tx1="dk1" bg2="lt2" tx2="dk2" accent1="accent1" accent2="accent2" accent3="accent3" accent4="accent4" accent5="accent5" accent6="accent6" hlink="hlink" folHlink="folHlink"/>
    </a:extraClrScheme>
    <a:extraClrScheme>
      <a:clrScheme name="Studio 4">
        <a:dk1>
          <a:srgbClr val="000000"/>
        </a:dk1>
        <a:lt1>
          <a:srgbClr val="FFFFFF"/>
        </a:lt1>
        <a:dk2>
          <a:srgbClr val="551A07"/>
        </a:dk2>
        <a:lt2>
          <a:srgbClr val="CC3300"/>
        </a:lt2>
        <a:accent1>
          <a:srgbClr val="F4B400"/>
        </a:accent1>
        <a:accent2>
          <a:srgbClr val="993300"/>
        </a:accent2>
        <a:accent3>
          <a:srgbClr val="FFFFFF"/>
        </a:accent3>
        <a:accent4>
          <a:srgbClr val="000000"/>
        </a:accent4>
        <a:accent5>
          <a:srgbClr val="F8D6AA"/>
        </a:accent5>
        <a:accent6>
          <a:srgbClr val="8A2D00"/>
        </a:accent6>
        <a:hlink>
          <a:srgbClr val="FF3300"/>
        </a:hlink>
        <a:folHlink>
          <a:srgbClr val="666699"/>
        </a:folHlink>
      </a:clrScheme>
      <a:clrMap bg1="lt1" tx1="dk1" bg2="lt2" tx2="dk2" accent1="accent1" accent2="accent2" accent3="accent3" accent4="accent4" accent5="accent5" accent6="accent6" hlink="hlink" folHlink="folHlink"/>
    </a:extraClrScheme>
    <a:extraClrScheme>
      <a:clrScheme name="Studio 5">
        <a:dk1>
          <a:srgbClr val="000000"/>
        </a:dk1>
        <a:lt1>
          <a:srgbClr val="FFFFFF"/>
        </a:lt1>
        <a:dk2>
          <a:srgbClr val="FF0000"/>
        </a:dk2>
        <a:lt2>
          <a:srgbClr val="FFCC00"/>
        </a:lt2>
        <a:accent1>
          <a:srgbClr val="66CCFF"/>
        </a:accent1>
        <a:accent2>
          <a:srgbClr val="009900"/>
        </a:accent2>
        <a:accent3>
          <a:srgbClr val="FFFFFF"/>
        </a:accent3>
        <a:accent4>
          <a:srgbClr val="000000"/>
        </a:accent4>
        <a:accent5>
          <a:srgbClr val="B8E2FF"/>
        </a:accent5>
        <a:accent6>
          <a:srgbClr val="008A00"/>
        </a:accent6>
        <a:hlink>
          <a:srgbClr val="FF3300"/>
        </a:hlink>
        <a:folHlink>
          <a:srgbClr val="6600FF"/>
        </a:folHlink>
      </a:clrScheme>
      <a:clrMap bg1="lt1" tx1="dk1" bg2="lt2" tx2="dk2" accent1="accent1" accent2="accent2" accent3="accent3" accent4="accent4" accent5="accent5" accent6="accent6" hlink="hlink" folHlink="folHlink"/>
    </a:extraClrScheme>
    <a:extraClrScheme>
      <a:clrScheme name="Studio 6">
        <a:dk1>
          <a:srgbClr val="666633"/>
        </a:dk1>
        <a:lt1>
          <a:srgbClr val="FFFFFF"/>
        </a:lt1>
        <a:dk2>
          <a:srgbClr val="000000"/>
        </a:dk2>
        <a:lt2>
          <a:srgbClr val="CC3300"/>
        </a:lt2>
        <a:accent1>
          <a:srgbClr val="808000"/>
        </a:accent1>
        <a:accent2>
          <a:srgbClr val="FF9900"/>
        </a:accent2>
        <a:accent3>
          <a:srgbClr val="AAAAAA"/>
        </a:accent3>
        <a:accent4>
          <a:srgbClr val="DADADA"/>
        </a:accent4>
        <a:accent5>
          <a:srgbClr val="C0C0AA"/>
        </a:accent5>
        <a:accent6>
          <a:srgbClr val="E78A00"/>
        </a:accent6>
        <a:hlink>
          <a:srgbClr val="CC6600"/>
        </a:hlink>
        <a:folHlink>
          <a:srgbClr val="434B1F"/>
        </a:folHlink>
      </a:clrScheme>
      <a:clrMap bg1="dk2" tx1="lt1" bg2="dk1" tx2="lt2" accent1="accent1" accent2="accent2" accent3="accent3" accent4="accent4" accent5="accent5" accent6="accent6" hlink="hlink" folHlink="folHlink"/>
    </a:extraClrScheme>
    <a:extraClrScheme>
      <a:clrScheme name="Studio 7">
        <a:dk1>
          <a:srgbClr val="766997"/>
        </a:dk1>
        <a:lt1>
          <a:srgbClr val="FFFFFF"/>
        </a:lt1>
        <a:dk2>
          <a:srgbClr val="530901"/>
        </a:dk2>
        <a:lt2>
          <a:srgbClr val="FFFFFF"/>
        </a:lt2>
        <a:accent1>
          <a:srgbClr val="FF3300"/>
        </a:accent1>
        <a:accent2>
          <a:srgbClr val="CC6600"/>
        </a:accent2>
        <a:accent3>
          <a:srgbClr val="B3AAAA"/>
        </a:accent3>
        <a:accent4>
          <a:srgbClr val="DADADA"/>
        </a:accent4>
        <a:accent5>
          <a:srgbClr val="FFADAA"/>
        </a:accent5>
        <a:accent6>
          <a:srgbClr val="B95C00"/>
        </a:accent6>
        <a:hlink>
          <a:srgbClr val="FF9900"/>
        </a:hlink>
        <a:folHlink>
          <a:srgbClr val="993300"/>
        </a:folHlink>
      </a:clrScheme>
      <a:clrMap bg1="dk2" tx1="lt1" bg2="dk1" tx2="lt2" accent1="accent1" accent2="accent2" accent3="accent3" accent4="accent4" accent5="accent5" accent6="accent6" hlink="hlink" folHlink="folHlink"/>
    </a:extraClrScheme>
    <a:extraClrScheme>
      <a:clrScheme name="Studio 8">
        <a:dk1>
          <a:srgbClr val="666699"/>
        </a:dk1>
        <a:lt1>
          <a:srgbClr val="FFFFFF"/>
        </a:lt1>
        <a:dk2>
          <a:srgbClr val="4C004C"/>
        </a:dk2>
        <a:lt2>
          <a:srgbClr val="FFFFFF"/>
        </a:lt2>
        <a:accent1>
          <a:srgbClr val="0099CC"/>
        </a:accent1>
        <a:accent2>
          <a:srgbClr val="993366"/>
        </a:accent2>
        <a:accent3>
          <a:srgbClr val="B2AAB2"/>
        </a:accent3>
        <a:accent4>
          <a:srgbClr val="DADADA"/>
        </a:accent4>
        <a:accent5>
          <a:srgbClr val="AACAE2"/>
        </a:accent5>
        <a:accent6>
          <a:srgbClr val="8A2D5C"/>
        </a:accent6>
        <a:hlink>
          <a:srgbClr val="99CC00"/>
        </a:hlink>
        <a:folHlink>
          <a:srgbClr val="006699"/>
        </a:folHlink>
      </a:clrScheme>
      <a:clrMap bg1="dk2" tx1="lt1" bg2="dk1" tx2="lt2" accent1="accent1" accent2="accent2" accent3="accent3" accent4="accent4" accent5="accent5" accent6="accent6" hlink="hlink" folHlink="folHlink"/>
    </a:extraClrScheme>
    <a:extraClrScheme>
      <a:clrScheme name="Studio 9">
        <a:dk1>
          <a:srgbClr val="565682"/>
        </a:dk1>
        <a:lt1>
          <a:srgbClr val="FFFFFF"/>
        </a:lt1>
        <a:dk2>
          <a:srgbClr val="1E1551"/>
        </a:dk2>
        <a:lt2>
          <a:srgbClr val="CCFFFF"/>
        </a:lt2>
        <a:accent1>
          <a:srgbClr val="33CCCC"/>
        </a:accent1>
        <a:accent2>
          <a:srgbClr val="009999"/>
        </a:accent2>
        <a:accent3>
          <a:srgbClr val="ABAAB3"/>
        </a:accent3>
        <a:accent4>
          <a:srgbClr val="DADADA"/>
        </a:accent4>
        <a:accent5>
          <a:srgbClr val="ADE2E2"/>
        </a:accent5>
        <a:accent6>
          <a:srgbClr val="008A8A"/>
        </a:accent6>
        <a:hlink>
          <a:srgbClr val="FF9900"/>
        </a:hlink>
        <a:folHlink>
          <a:srgbClr val="005986"/>
        </a:folHlink>
      </a:clrScheme>
      <a:clrMap bg1="dk2" tx1="lt1" bg2="dk1" tx2="lt2" accent1="accent1" accent2="accent2" accent3="accent3" accent4="accent4" accent5="accent5" accent6="accent6" hlink="hlink" folHlink="folHlink"/>
    </a:extraClrScheme>
    <a:extraClrScheme>
      <a:clrScheme name="Studio 10">
        <a:dk1>
          <a:srgbClr val="CCCC99"/>
        </a:dk1>
        <a:lt1>
          <a:srgbClr val="FFFFFF"/>
        </a:lt1>
        <a:dk2>
          <a:srgbClr val="2E5D5C"/>
        </a:dk2>
        <a:lt2>
          <a:srgbClr val="FFFFFF"/>
        </a:lt2>
        <a:accent1>
          <a:srgbClr val="0099CC"/>
        </a:accent1>
        <a:accent2>
          <a:srgbClr val="D6E0E0"/>
        </a:accent2>
        <a:accent3>
          <a:srgbClr val="ADB6B5"/>
        </a:accent3>
        <a:accent4>
          <a:srgbClr val="DADADA"/>
        </a:accent4>
        <a:accent5>
          <a:srgbClr val="AACAE2"/>
        </a:accent5>
        <a:accent6>
          <a:srgbClr val="C2CBCB"/>
        </a:accent6>
        <a:hlink>
          <a:srgbClr val="CCCC99"/>
        </a:hlink>
        <a:folHlink>
          <a:srgbClr val="428A8C"/>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2894</TotalTime>
  <Words>1490</Words>
  <Application>Microsoft Office PowerPoint</Application>
  <PresentationFormat>On-screen Show (4:3)</PresentationFormat>
  <Paragraphs>316</Paragraphs>
  <Slides>28</Slides>
  <Notes>0</Notes>
  <HiddenSlides>0</HiddenSlides>
  <MMClips>0</MMClips>
  <ScaleCrop>false</ScaleCrop>
  <HeadingPairs>
    <vt:vector size="4" baseType="variant">
      <vt:variant>
        <vt:lpstr>Theme</vt:lpstr>
      </vt:variant>
      <vt:variant>
        <vt:i4>1</vt:i4>
      </vt:variant>
      <vt:variant>
        <vt:lpstr>Slide Titles</vt:lpstr>
      </vt:variant>
      <vt:variant>
        <vt:i4>28</vt:i4>
      </vt:variant>
    </vt:vector>
  </HeadingPairs>
  <TitlesOfParts>
    <vt:vector size="29" baseType="lpstr">
      <vt:lpstr>Studio</vt:lpstr>
      <vt:lpstr>PowerPoint Presentation</vt:lpstr>
      <vt:lpstr>Outline of the presentation</vt:lpstr>
      <vt:lpstr>Research aims</vt:lpstr>
      <vt:lpstr>Using feminist poststructuralism as a framework</vt:lpstr>
      <vt:lpstr>My co-researchers and the context</vt:lpstr>
      <vt:lpstr> Participatory Action Research as a methodology </vt:lpstr>
      <vt:lpstr>Methods</vt:lpstr>
      <vt:lpstr>Overview of findings </vt:lpstr>
      <vt:lpstr>Discourses</vt:lpstr>
      <vt:lpstr>Reconnaissance</vt:lpstr>
      <vt:lpstr>Discourses teachers locate themselves within</vt:lpstr>
      <vt:lpstr>Essentialist Discourses</vt:lpstr>
      <vt:lpstr>Discourses teachers locate themselves within</vt:lpstr>
      <vt:lpstr>Discourses around heterosexuality</vt:lpstr>
      <vt:lpstr>Discourses teachers locate themselves within</vt:lpstr>
      <vt:lpstr>Discourses of Morality</vt:lpstr>
      <vt:lpstr>Discourses teachers locate themselves within</vt:lpstr>
      <vt:lpstr>Discourses of Male Supremacy</vt:lpstr>
      <vt:lpstr>Discourses teachers locate themselves within</vt:lpstr>
      <vt:lpstr>Discourses of Sexuality</vt:lpstr>
      <vt:lpstr>The regime of truth operating</vt:lpstr>
      <vt:lpstr>Troubling gender equity: Making meaning</vt:lpstr>
      <vt:lpstr>Troubling gender equity: Making meaning</vt:lpstr>
      <vt:lpstr>Designing projects around gender equity</vt:lpstr>
      <vt:lpstr>Gender equity work</vt:lpstr>
      <vt:lpstr>Working to disrupt gender discourses</vt:lpstr>
      <vt:lpstr>Working to disrupt gender discourses</vt:lpstr>
      <vt:lpstr>Conclusion</vt:lpstr>
    </vt:vector>
  </TitlesOfParts>
  <Company>AKU-IED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samreen.tejani</dc:creator>
  <cp:lastModifiedBy>Kirman Juma</cp:lastModifiedBy>
  <cp:revision>223</cp:revision>
  <dcterms:created xsi:type="dcterms:W3CDTF">2005-09-23T08:31:01Z</dcterms:created>
  <dcterms:modified xsi:type="dcterms:W3CDTF">2014-09-17T03:19:56Z</dcterms:modified>
</cp:coreProperties>
</file>